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73F6ED-28AB-4069-B249-A7BEF1527F3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25986F-8DF9-4272-A247-B5F1E8775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3F6ED-28AB-4069-B249-A7BEF1527F3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986F-8DF9-4272-A247-B5F1E8775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3F6ED-28AB-4069-B249-A7BEF1527F3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986F-8DF9-4272-A247-B5F1E8775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3F6ED-28AB-4069-B249-A7BEF1527F3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986F-8DF9-4272-A247-B5F1E87754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3F6ED-28AB-4069-B249-A7BEF1527F3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986F-8DF9-4272-A247-B5F1E87754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3F6ED-28AB-4069-B249-A7BEF1527F3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986F-8DF9-4272-A247-B5F1E87754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3F6ED-28AB-4069-B249-A7BEF1527F3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986F-8DF9-4272-A247-B5F1E8775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3F6ED-28AB-4069-B249-A7BEF1527F3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986F-8DF9-4272-A247-B5F1E87754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3F6ED-28AB-4069-B249-A7BEF1527F3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986F-8DF9-4272-A247-B5F1E8775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73F6ED-28AB-4069-B249-A7BEF1527F3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986F-8DF9-4272-A247-B5F1E8775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73F6ED-28AB-4069-B249-A7BEF1527F3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25986F-8DF9-4272-A247-B5F1E87754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73F6ED-28AB-4069-B249-A7BEF1527F3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25986F-8DF9-4272-A247-B5F1E8775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cro.ru/" TargetMode="External"/><Relationship Id="rId3" Type="http://schemas.openxmlformats.org/officeDocument/2006/relationships/hyperlink" Target="http://www.standart.edu.ru/" TargetMode="External"/><Relationship Id="rId7" Type="http://schemas.openxmlformats.org/officeDocument/2006/relationships/hyperlink" Target="http://www.school2100.ru/" TargetMode="External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iorao.ru/" TargetMode="External"/><Relationship Id="rId5" Type="http://schemas.openxmlformats.org/officeDocument/2006/relationships/hyperlink" Target="http://www.vgf.ru/" TargetMode="External"/><Relationship Id="rId4" Type="http://schemas.openxmlformats.org/officeDocument/2006/relationships/hyperlink" Target="http://www.prosv.ru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отличия ООП НОО и ООП ООО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429264"/>
            <a:ext cx="6560234" cy="1428736"/>
          </a:xfrm>
        </p:spPr>
        <p:txBody>
          <a:bodyPr/>
          <a:lstStyle/>
          <a:p>
            <a:r>
              <a:rPr lang="ru-RU" dirty="0" smtClean="0"/>
              <a:t>Вьюгина Наталья Александровна,</a:t>
            </a:r>
          </a:p>
          <a:p>
            <a:r>
              <a:rPr lang="ru-RU" dirty="0" smtClean="0"/>
              <a:t>старший методист ГЦРО</a:t>
            </a:r>
          </a:p>
          <a:p>
            <a:r>
              <a:rPr lang="ru-RU" dirty="0" smtClean="0"/>
              <a:t>2013 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2.3.8. Организация работы по формированию </a:t>
            </a:r>
            <a:r>
              <a:rPr lang="ru-RU" b="1" i="1" dirty="0" smtClean="0"/>
              <a:t>экологически целесообразного, здорового и безопасного образа жизни</a:t>
            </a:r>
          </a:p>
          <a:p>
            <a:pPr>
              <a:buNone/>
            </a:pPr>
            <a:r>
              <a:rPr lang="ru-RU" dirty="0" smtClean="0"/>
              <a:t>2.3.9. </a:t>
            </a:r>
            <a:r>
              <a:rPr lang="ru-RU" b="1" i="1" dirty="0" smtClean="0"/>
              <a:t>Деятельность образовательного учреждения в области непрерывного экологического </a:t>
            </a:r>
            <a:r>
              <a:rPr lang="ru-RU" b="1" i="1" dirty="0" err="1" smtClean="0"/>
              <a:t>здоровьесберегающего</a:t>
            </a:r>
            <a:r>
              <a:rPr lang="ru-RU" b="1" i="1" dirty="0" smtClean="0"/>
              <a:t> образования обучающихся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в содержательном разделе ООП ООО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Примерный учебный план основного общего образования</a:t>
            </a:r>
          </a:p>
          <a:p>
            <a:pPr>
              <a:buNone/>
            </a:pPr>
            <a:r>
              <a:rPr lang="ru-RU" dirty="0" smtClean="0"/>
              <a:t>- обязательная часть – </a:t>
            </a:r>
            <a:r>
              <a:rPr lang="ru-RU" b="1" dirty="0" smtClean="0"/>
              <a:t>70%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- часть, формируемая участниками образовательного процесса, включающей внеурочную деятельность – </a:t>
            </a:r>
            <a:r>
              <a:rPr lang="ru-RU" b="1" dirty="0" smtClean="0"/>
              <a:t>30%: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— увеличение учебных часов, предусмотренных на изучение отдельных предметов обязательной части; 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— введение специально разработанных учебных курсов, обеспечивающих интересы и потребности участников образовательного процесса, в том числе этнокультурные.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в организационном разделе ООП ООО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3.2. </a:t>
            </a:r>
            <a:r>
              <a:rPr lang="ru-RU" b="1" i="1" u="sng" dirty="0" smtClean="0"/>
              <a:t>План внеурочной деятельности:</a:t>
            </a:r>
            <a:endParaRPr lang="ru-RU" u="sng" dirty="0" smtClean="0"/>
          </a:p>
          <a:p>
            <a:pPr lvl="0"/>
            <a:r>
              <a:rPr lang="ru-RU" b="1" i="1" dirty="0" smtClean="0"/>
              <a:t>Цели организации внеурочной деятельности</a:t>
            </a:r>
            <a:endParaRPr lang="ru-RU" dirty="0" smtClean="0"/>
          </a:p>
          <a:p>
            <a:pPr lvl="0"/>
            <a:r>
              <a:rPr lang="ru-RU" b="1" i="1" dirty="0" smtClean="0"/>
              <a:t>Формы организации внеурочной деятельности</a:t>
            </a:r>
            <a:endParaRPr lang="ru-RU" dirty="0" smtClean="0"/>
          </a:p>
          <a:p>
            <a:pPr lvl="0"/>
            <a:r>
              <a:rPr lang="ru-RU" b="1" i="1" dirty="0" smtClean="0"/>
              <a:t>Время, отведённое на внеурочную деятельность</a:t>
            </a:r>
            <a:endParaRPr lang="ru-RU" dirty="0" smtClean="0"/>
          </a:p>
          <a:p>
            <a:pPr lvl="0"/>
            <a:r>
              <a:rPr lang="ru-RU" b="1" i="1" dirty="0" smtClean="0"/>
              <a:t>План внеурочной деятельности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ООП  начального общего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3.2.1.Описание кадровых условий реализации основной образовательной программы основного общего образования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u="sng" dirty="0" smtClean="0"/>
              <a:t>Есть в ООП НОО: </a:t>
            </a:r>
            <a:r>
              <a:rPr lang="ru-RU" b="1" i="1" dirty="0" smtClean="0"/>
              <a:t>Примерные критерии оценки результативности деятельности педагогических работников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3.3. Система условий реализации основной образовательной программы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u="sng" dirty="0" smtClean="0"/>
              <a:t>2 </a:t>
            </a:r>
            <a:r>
              <a:rPr lang="ru-RU" sz="3800" u="sng" smtClean="0"/>
              <a:t>варианта</a:t>
            </a:r>
            <a:r>
              <a:rPr lang="ru-RU" sz="3800" smtClean="0"/>
              <a:t>:</a:t>
            </a:r>
          </a:p>
          <a:p>
            <a:pPr>
              <a:buNone/>
            </a:pPr>
            <a:endParaRPr lang="ru-RU" sz="3800" dirty="0" smtClean="0"/>
          </a:p>
          <a:p>
            <a:pPr>
              <a:buFontTx/>
              <a:buChar char="-"/>
            </a:pPr>
            <a:r>
              <a:rPr lang="ru-RU" sz="3800" b="1" dirty="0" smtClean="0"/>
              <a:t>Комплексная междисциплинарная программа </a:t>
            </a:r>
            <a:r>
              <a:rPr lang="ru-RU" sz="3800" dirty="0" smtClean="0"/>
              <a:t>(см. Нормативно-правовое обеспечение ФГОС ООО. Выпуск 263, 2013г. – опыт СОШ № 87), примерные ООП: «Школа 2100», к УМК издательства «Просвещение», «</a:t>
            </a:r>
            <a:r>
              <a:rPr lang="ru-RU" sz="3800" dirty="0" err="1" smtClean="0"/>
              <a:t>Вентана</a:t>
            </a:r>
            <a:r>
              <a:rPr lang="ru-RU" sz="3800" dirty="0" smtClean="0"/>
              <a:t> Граф» и др.</a:t>
            </a:r>
          </a:p>
          <a:p>
            <a:pPr>
              <a:buNone/>
            </a:pPr>
            <a:r>
              <a:rPr lang="ru-RU" sz="3800" dirty="0" smtClean="0"/>
              <a:t>- </a:t>
            </a:r>
            <a:r>
              <a:rPr lang="ru-RU" sz="3800" b="1" dirty="0" smtClean="0"/>
              <a:t>4 междисциплинарные программы</a:t>
            </a:r>
            <a:r>
              <a:rPr lang="ru-RU" sz="3800" dirty="0" smtClean="0"/>
              <a:t>:«Развитие универсальных учебных действий»,  «Формирование ИКТ-компетентности обучающихся»,  «Основы смыслового чтения и работа с текстом», «Основы учебно-исследовательской и проектной деятельности» (частично в Примерной ООП ООО изд.»Просвещение», «Сборник методических материалов для составления междисциплинарных программ» (на основе опыта работы ОУ г.Ярославля № 48, лицея №86, № 80) – готовится к изданию в декабре 2013г.)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Рекомендац</a:t>
            </a:r>
            <a:r>
              <a:rPr lang="ru-RU" dirty="0" smtClean="0"/>
              <a:t>ии </a:t>
            </a:r>
            <a:r>
              <a:rPr lang="ru-RU" dirty="0" smtClean="0"/>
              <a:t>по</a:t>
            </a:r>
            <a:r>
              <a:rPr lang="ru-RU" dirty="0" smtClean="0"/>
              <a:t> </a:t>
            </a:r>
            <a:r>
              <a:rPr lang="ru-RU" dirty="0" smtClean="0"/>
              <a:t>разработке программы развития УУД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732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628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Обеспечение преемственности начальной и основной школы: </a:t>
            </a:r>
            <a:r>
              <a:rPr lang="ru-RU" dirty="0" smtClean="0"/>
              <a:t>сравнительный анализ планируемых результатов  и содержания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Развитие УУД</a:t>
            </a:r>
            <a:r>
              <a:rPr lang="ru-RU" dirty="0" smtClean="0"/>
              <a:t>: деление на этапы возрастного развития (5-6 и 7-9 классы), определение роли учебных предметов в формировании личностных 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 (как в начальной школе)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Основы учебно-исследовательской и проектной деятельности: </a:t>
            </a:r>
            <a:r>
              <a:rPr lang="ru-RU" dirty="0" smtClean="0"/>
              <a:t>на ступень 5-9 классы, в урочной и внеурочной деятельности.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Разработка раздела Планируемые результаты освоения учебных  и междисциплинарных программ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525963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Формирование ИКТ-компетентности обучающихся, Основы смыслового чтения и работа с текстом</a:t>
            </a:r>
            <a:r>
              <a:rPr lang="ru-RU" dirty="0" smtClean="0"/>
              <a:t>: </a:t>
            </a:r>
          </a:p>
          <a:p>
            <a:r>
              <a:rPr lang="ru-RU" dirty="0" smtClean="0"/>
              <a:t>разрабатываются по предметам и по годам обучения.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Разработка раздела Планируемые результаты освоения учебных  и междисциплинарных программ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6280"/>
          </a:xfrm>
        </p:spPr>
        <p:txBody>
          <a:bodyPr/>
          <a:lstStyle/>
          <a:p>
            <a:r>
              <a:rPr lang="ru-RU" dirty="0" smtClean="0">
                <a:hlinkClick r:id="rId2"/>
              </a:rPr>
              <a:t> </a:t>
            </a:r>
            <a:r>
              <a:rPr lang="en-US" dirty="0" smtClean="0">
                <a:hlinkClick r:id="rId3"/>
              </a:rPr>
              <a:t>www.standart.edu.ru</a:t>
            </a:r>
            <a:endParaRPr lang="en-US" dirty="0" smtClean="0"/>
          </a:p>
          <a:p>
            <a:r>
              <a:rPr lang="ru-RU" dirty="0" smtClean="0">
                <a:hlinkClick r:id="rId4"/>
              </a:rPr>
              <a:t> </a:t>
            </a:r>
            <a:r>
              <a:rPr lang="en-US" dirty="0" smtClean="0">
                <a:hlinkClick r:id="rId4"/>
              </a:rPr>
              <a:t>www.prosv.ru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www.vgf.ru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www.isiorao.ru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www.school</a:t>
            </a:r>
            <a:r>
              <a:rPr lang="en-US" b="1" dirty="0" smtClean="0">
                <a:hlinkClick r:id="rId7"/>
              </a:rPr>
              <a:t>2100</a:t>
            </a:r>
            <a:r>
              <a:rPr lang="en-US" dirty="0" smtClean="0">
                <a:hlinkClick r:id="rId7"/>
              </a:rPr>
              <a:t>.ru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www.gcro.ru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0886"/>
          </a:xfrm>
        </p:spPr>
        <p:txBody>
          <a:bodyPr/>
          <a:lstStyle/>
          <a:p>
            <a:pPr algn="ctr"/>
            <a:r>
              <a:rPr lang="ru-RU" dirty="0" smtClean="0"/>
              <a:t>Полезные сайты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2286016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Соответствует </a:t>
            </a:r>
            <a:r>
              <a:rPr lang="ru-RU" dirty="0" smtClean="0"/>
              <a:t>требованиям ФГОС</a:t>
            </a:r>
          </a:p>
          <a:p>
            <a:r>
              <a:rPr lang="ru-RU" dirty="0" smtClean="0"/>
              <a:t>Является основой для разработки ООП ОУ</a:t>
            </a:r>
          </a:p>
          <a:p>
            <a:r>
              <a:rPr lang="ru-RU" dirty="0" smtClean="0"/>
              <a:t>Содержит рекомендации по разработке отдельных компонентов программы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Примерная ООП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ОПРЕДЕЛЯЕТ</a:t>
            </a:r>
            <a:r>
              <a:rPr lang="ru-RU" sz="2000" dirty="0"/>
              <a:t>:</a:t>
            </a:r>
            <a:endParaRPr lang="ru-RU" sz="2000" dirty="0" smtClean="0"/>
          </a:p>
          <a:p>
            <a:pPr marL="182563" indent="-182563" algn="l" eaLnBrk="1" fontAlgn="auto" hangingPunct="1">
              <a:spcAft>
                <a:spcPts val="0"/>
              </a:spcAft>
              <a:buSzPct val="202000"/>
              <a:buFont typeface="Arial" pitchFamily="34" charset="0"/>
              <a:buChar char="•"/>
              <a:defRPr/>
            </a:pPr>
            <a:r>
              <a:rPr lang="ru-RU" sz="2000" dirty="0" smtClean="0"/>
              <a:t>ЦЕЛИ</a:t>
            </a:r>
          </a:p>
          <a:p>
            <a:pPr marL="182563" indent="-182563" algn="l" eaLnBrk="1" fontAlgn="auto" hangingPunct="1">
              <a:spcAft>
                <a:spcPts val="0"/>
              </a:spcAft>
              <a:buSzPct val="202000"/>
              <a:buFont typeface="Arial" pitchFamily="34" charset="0"/>
              <a:buChar char="•"/>
              <a:defRPr/>
            </a:pPr>
            <a:r>
              <a:rPr lang="ru-RU" sz="2000" dirty="0" smtClean="0"/>
              <a:t>СОДЕРЖАНИЕ</a:t>
            </a:r>
          </a:p>
          <a:p>
            <a:pPr marL="182563" indent="-182563" algn="l" eaLnBrk="1" fontAlgn="auto" hangingPunct="1">
              <a:spcAft>
                <a:spcPts val="0"/>
              </a:spcAft>
              <a:buSzPct val="202000"/>
              <a:buFont typeface="Arial" pitchFamily="34" charset="0"/>
              <a:buChar char="•"/>
              <a:defRPr/>
            </a:pPr>
            <a:r>
              <a:rPr lang="ru-RU" sz="2000" dirty="0" smtClean="0"/>
              <a:t>ОРГАНИЗАЦИЮ ОБРАЗОВАТЕЛЬНОГО </a:t>
            </a:r>
            <a:r>
              <a:rPr lang="ru-RU" sz="2000" dirty="0" smtClean="0"/>
              <a:t>ПРОЦЕССА</a:t>
            </a:r>
            <a:endParaRPr lang="ru-RU" sz="2000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000" b="0" u="sng" dirty="0" smtClean="0"/>
              <a:t>Основная общеобразовательная программа </a:t>
            </a:r>
            <a:r>
              <a:rPr lang="ru-RU" sz="2000" b="0" dirty="0" smtClean="0"/>
              <a:t>– совокупность учебно-методической документации, регламентирующей цели, ожидаемые результаты, содержание и реализацию образовательного процесса и обеспечивающей выполнение ФГОС с учетом типа и вида образовательного учреждения, образовательных потребностей и запросов обучающихся и  воспитанников. </a:t>
            </a:r>
            <a:r>
              <a:rPr lang="ru-RU" sz="2000" dirty="0" smtClean="0"/>
              <a:t>  </a:t>
            </a:r>
            <a:endParaRPr lang="ru-RU" sz="2000" dirty="0"/>
          </a:p>
        </p:txBody>
      </p:sp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75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dirty="0" smtClean="0"/>
              <a:t>Основная образовательная</a:t>
            </a:r>
            <a:br>
              <a:rPr lang="ru-RU" sz="3200" b="1" dirty="0" smtClean="0"/>
            </a:br>
            <a:r>
              <a:rPr lang="ru-RU" sz="3200" b="1" dirty="0" smtClean="0"/>
              <a:t>программа образовательного</a:t>
            </a:r>
            <a:br>
              <a:rPr lang="ru-RU" sz="3200" b="1" dirty="0" smtClean="0"/>
            </a:br>
            <a:r>
              <a:rPr lang="ru-RU" sz="3200" b="1" dirty="0" smtClean="0"/>
              <a:t>учреждения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Целевой раздел </a:t>
            </a:r>
            <a:r>
              <a:rPr lang="ru-RU" dirty="0" smtClean="0"/>
              <a:t>– без изменений</a:t>
            </a:r>
          </a:p>
          <a:p>
            <a:r>
              <a:rPr lang="ru-RU" b="1" dirty="0" smtClean="0"/>
              <a:t>Содержательный раздел 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Программа формирования УУД      </a:t>
            </a:r>
          </a:p>
          <a:p>
            <a:pPr>
              <a:buFontTx/>
              <a:buChar char="-"/>
            </a:pPr>
            <a:r>
              <a:rPr lang="ru-RU" i="1" dirty="0" smtClean="0"/>
              <a:t>развития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УУД;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/>
              <a:t>+ учебно-исследовательская и проектная деятельность;</a:t>
            </a:r>
          </a:p>
          <a:p>
            <a:pPr>
              <a:buFontTx/>
              <a:buChar char="-"/>
            </a:pPr>
            <a:r>
              <a:rPr lang="ru-RU" dirty="0" smtClean="0"/>
              <a:t>Программа духовно-нравственного развития и </a:t>
            </a:r>
            <a:r>
              <a:rPr lang="ru-RU" dirty="0" smtClean="0"/>
              <a:t>воспитания</a:t>
            </a:r>
          </a:p>
          <a:p>
            <a:pPr>
              <a:buNone/>
            </a:pPr>
            <a:r>
              <a:rPr lang="ru-RU" dirty="0" smtClean="0"/>
              <a:t>   Программа воспитания и </a:t>
            </a:r>
            <a:r>
              <a:rPr lang="ru-RU" i="1" dirty="0" smtClean="0"/>
              <a:t>социализации </a:t>
            </a:r>
            <a:r>
              <a:rPr lang="ru-RU" dirty="0" smtClean="0"/>
              <a:t>обучающихся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08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ООП НОО и ООП ООО</a:t>
            </a:r>
            <a:endParaRPr lang="ru-RU" dirty="0"/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6129743" y="2420888"/>
            <a:ext cx="1000132" cy="3600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923990" y="4365104"/>
            <a:ext cx="978408" cy="248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u="sng" dirty="0" smtClean="0"/>
              <a:t>Планируемые результаты</a:t>
            </a:r>
            <a:r>
              <a:rPr lang="ru-RU" sz="2800" dirty="0" smtClean="0"/>
              <a:t>:</a:t>
            </a:r>
          </a:p>
          <a:p>
            <a:pPr>
              <a:buNone/>
            </a:pPr>
            <a:r>
              <a:rPr lang="ru-RU" sz="2800" dirty="0" smtClean="0"/>
              <a:t>- «</a:t>
            </a:r>
            <a:r>
              <a:rPr lang="ru-RU" sz="2800" b="1" i="1" dirty="0" smtClean="0"/>
              <a:t>Основы смыслового</a:t>
            </a:r>
            <a:r>
              <a:rPr lang="ru-RU" sz="2800" dirty="0" smtClean="0"/>
              <a:t> чтения и работа с текстом»,</a:t>
            </a:r>
          </a:p>
          <a:p>
            <a:pPr>
              <a:buNone/>
            </a:pPr>
            <a:r>
              <a:rPr lang="ru-RU" sz="2800" dirty="0" smtClean="0"/>
              <a:t>- </a:t>
            </a:r>
            <a:r>
              <a:rPr lang="ru-RU" sz="2800" b="1" i="1" dirty="0" smtClean="0"/>
              <a:t>«Основы учебно-исследовательской и проектной деятельности» </a:t>
            </a:r>
          </a:p>
          <a:p>
            <a:r>
              <a:rPr lang="ru-RU" sz="2800" u="sng" dirty="0" smtClean="0"/>
              <a:t>Учебные программы</a:t>
            </a:r>
            <a:r>
              <a:rPr lang="ru-RU" sz="2800" dirty="0" smtClean="0"/>
              <a:t>:</a:t>
            </a:r>
          </a:p>
          <a:p>
            <a:pPr>
              <a:buNone/>
            </a:pPr>
            <a:r>
              <a:rPr lang="ru-RU" sz="2800" dirty="0" smtClean="0"/>
              <a:t>«Иностранный язык. </a:t>
            </a:r>
            <a:r>
              <a:rPr lang="ru-RU" sz="2800" b="1" i="1" dirty="0" smtClean="0"/>
              <a:t>Второй иностранный язык», «История России. Всеобщая история», «Обществознание», «География»</a:t>
            </a:r>
            <a:r>
              <a:rPr lang="ru-RU" sz="2800" dirty="0" smtClean="0"/>
              <a:t>, «Основы духовно-нравственной культуры народов России» «Математика», </a:t>
            </a:r>
            <a:r>
              <a:rPr lang="ru-RU" sz="2800" b="1" i="1" dirty="0" smtClean="0"/>
              <a:t>«Алгебра», «Геометрия»,</a:t>
            </a:r>
            <a:r>
              <a:rPr lang="ru-RU" sz="2800" dirty="0" smtClean="0"/>
              <a:t> «Информатика», </a:t>
            </a:r>
            <a:r>
              <a:rPr lang="ru-RU" sz="2800" b="1" i="1" dirty="0" smtClean="0"/>
              <a:t>«Физика», «Биология», «Химия»</a:t>
            </a:r>
            <a:r>
              <a:rPr lang="ru-RU" sz="2800" dirty="0" smtClean="0"/>
              <a:t>…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в целевом разделе ООП ООО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u="sng" dirty="0" smtClean="0"/>
              <a:t>Система оценки достижения планируемых результатов:</a:t>
            </a:r>
          </a:p>
          <a:p>
            <a:pPr>
              <a:buFontTx/>
              <a:buChar char="-"/>
            </a:pPr>
            <a:r>
              <a:rPr lang="ru-RU" sz="2400" dirty="0" smtClean="0"/>
              <a:t>Особенности оценки </a:t>
            </a:r>
            <a:r>
              <a:rPr lang="ru-RU" sz="2400" dirty="0" err="1" smtClean="0"/>
              <a:t>метапредметных</a:t>
            </a:r>
            <a:r>
              <a:rPr lang="ru-RU" sz="2400" dirty="0" smtClean="0"/>
              <a:t> результатов </a:t>
            </a:r>
            <a:r>
              <a:rPr lang="ru-RU" sz="2400" b="1" i="1" dirty="0" smtClean="0"/>
              <a:t>(особенности оценки индивидуального проекта)</a:t>
            </a:r>
            <a:r>
              <a:rPr lang="ru-RU" sz="2400" dirty="0" smtClean="0"/>
              <a:t> </a:t>
            </a:r>
          </a:p>
          <a:p>
            <a:pPr>
              <a:buFontTx/>
              <a:buChar char="-"/>
            </a:pPr>
            <a:r>
              <a:rPr lang="ru-RU" sz="2400" dirty="0" smtClean="0"/>
              <a:t>Особенности оценки предметных результатов (базовый, повышенный, </a:t>
            </a:r>
            <a:r>
              <a:rPr lang="ru-RU" sz="2400" b="1" i="1" dirty="0" smtClean="0"/>
              <a:t>высокий уровень</a:t>
            </a:r>
            <a:r>
              <a:rPr lang="ru-RU" sz="2400" dirty="0" smtClean="0"/>
              <a:t>)</a:t>
            </a:r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b="1" i="1" dirty="0" smtClean="0"/>
              <a:t>Система </a:t>
            </a:r>
            <a:r>
              <a:rPr lang="ru-RU" sz="2400" b="1" i="1" dirty="0" err="1" smtClean="0"/>
              <a:t>внутришкольного</a:t>
            </a:r>
            <a:r>
              <a:rPr lang="ru-RU" sz="2400" b="1" i="1" dirty="0" smtClean="0"/>
              <a:t> мониторинга образовательных достижений</a:t>
            </a:r>
          </a:p>
          <a:p>
            <a:pPr>
              <a:buFontTx/>
              <a:buChar char="-"/>
            </a:pPr>
            <a:r>
              <a:rPr lang="ru-RU" sz="2400" b="1" i="1" dirty="0" smtClean="0"/>
              <a:t>Оценка результатов деятельности образовательного учреждения</a:t>
            </a:r>
            <a:endParaRPr lang="ru-RU" sz="2400" dirty="0" smtClean="0"/>
          </a:p>
          <a:p>
            <a:pPr>
              <a:buFontTx/>
              <a:buChar char="-"/>
            </a:pPr>
            <a:endParaRPr lang="ru-RU" sz="2400" u="sng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в целевом разделе ООП ООО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 smtClean="0"/>
              <a:t>Программа </a:t>
            </a:r>
            <a:r>
              <a:rPr lang="ru-RU" i="1" u="sng" dirty="0" smtClean="0"/>
              <a:t>развития</a:t>
            </a:r>
            <a:r>
              <a:rPr lang="ru-RU" u="sng" dirty="0" smtClean="0"/>
              <a:t> УУД:</a:t>
            </a:r>
          </a:p>
          <a:p>
            <a:pPr>
              <a:buFontTx/>
              <a:buChar char="-"/>
            </a:pPr>
            <a:r>
              <a:rPr lang="ru-RU" b="1" i="1" dirty="0" smtClean="0"/>
              <a:t>взаимосвязь содержания урочной и внеурочной деятельности обучающихся по развитию УУД</a:t>
            </a:r>
          </a:p>
          <a:p>
            <a:pPr>
              <a:buFontTx/>
              <a:buChar char="-"/>
            </a:pPr>
            <a:r>
              <a:rPr lang="ru-RU" b="1" i="1" dirty="0" smtClean="0"/>
              <a:t>показатели уровней и степени владения УУД, их взаимосвязь с другими результатами освоения основной образовательной программы основного общего образования;</a:t>
            </a:r>
          </a:p>
          <a:p>
            <a:pPr>
              <a:buFontTx/>
              <a:buChar char="-"/>
            </a:pPr>
            <a:r>
              <a:rPr lang="ru-RU" dirty="0" smtClean="0"/>
              <a:t>- </a:t>
            </a:r>
            <a:r>
              <a:rPr lang="ru-RU" b="1" i="1" dirty="0" smtClean="0"/>
              <a:t>основные направления деятельности по развитию УУД в основной школе, описание технологии включения развивающих задач как в урочную, так и внеурочную деятельность обучающихся;</a:t>
            </a: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в содержательном разделе ООП ООО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r>
              <a:rPr lang="ru-RU" dirty="0" smtClean="0"/>
              <a:t>Отсутствует содержание программ:</a:t>
            </a:r>
          </a:p>
          <a:p>
            <a:pPr>
              <a:buNone/>
            </a:pPr>
            <a:r>
              <a:rPr lang="ru-RU" dirty="0" smtClean="0"/>
              <a:t>- «Формирование ИКТ-компетентности обучающихся», </a:t>
            </a:r>
          </a:p>
          <a:p>
            <a:pPr>
              <a:buNone/>
            </a:pPr>
            <a:r>
              <a:rPr lang="ru-RU" dirty="0" smtClean="0"/>
              <a:t>- «</a:t>
            </a:r>
            <a:r>
              <a:rPr lang="ru-RU" b="1" i="1" dirty="0" smtClean="0"/>
              <a:t>Основы смыслового</a:t>
            </a:r>
            <a:r>
              <a:rPr lang="ru-RU" dirty="0" smtClean="0"/>
              <a:t> чтения и работа с текстом»,</a:t>
            </a:r>
          </a:p>
          <a:p>
            <a:pPr>
              <a:buNone/>
            </a:pPr>
            <a:r>
              <a:rPr lang="ru-RU" b="1" i="1" dirty="0" smtClean="0"/>
              <a:t>- «Основы учебно-исследовательской и проектной деятельности» (является частью программы развития УУД)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в содержательном разделе ООП ООО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Программа воспитания и </a:t>
            </a:r>
            <a:r>
              <a:rPr lang="ru-RU" i="1" dirty="0" smtClean="0"/>
              <a:t>социализации </a:t>
            </a:r>
            <a:r>
              <a:rPr lang="ru-RU" dirty="0" smtClean="0"/>
              <a:t>обучающихся на ступени основного общего образования:</a:t>
            </a:r>
          </a:p>
          <a:p>
            <a:pPr>
              <a:buNone/>
            </a:pPr>
            <a:r>
              <a:rPr lang="ru-RU" b="1" i="1" dirty="0" smtClean="0"/>
              <a:t>2.3.6. Этапы организации социализации обучающихся, совместной деятельности образовательного учреждения с предприятиями, общественными организациями, системой дополнительного образования, иными социальными субъектами</a:t>
            </a:r>
          </a:p>
          <a:p>
            <a:pPr>
              <a:buNone/>
            </a:pPr>
            <a:r>
              <a:rPr lang="ru-RU" b="1" i="1" dirty="0" smtClean="0"/>
              <a:t>2.3.11. Мониторинг эффективности реализации образовательным учреждением программы воспитания и социализации обучающихся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2.3.12. Методологический инструментарий мониторинга воспитания и социализации обучающихся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в содержательном разделе ООП ООО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</TotalTime>
  <Words>671</Words>
  <Application>Microsoft Office PowerPoint</Application>
  <PresentationFormat>Экран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Основные отличия ООП НОО и ООП ООО </vt:lpstr>
      <vt:lpstr>Примерная ООП</vt:lpstr>
      <vt:lpstr>Основная образовательная программа образовательного учреждения</vt:lpstr>
      <vt:lpstr>Структура ООП НОО и ООП ООО</vt:lpstr>
      <vt:lpstr>Изменения в целевом разделе ООП ООО</vt:lpstr>
      <vt:lpstr>Изменения в целевом разделе ООП ООО</vt:lpstr>
      <vt:lpstr>Изменения в содержательном разделе ООП ООО</vt:lpstr>
      <vt:lpstr>Изменения в содержательном разделе ООП ООО</vt:lpstr>
      <vt:lpstr>Изменения в содержательном разделе ООП ООО</vt:lpstr>
      <vt:lpstr>Изменения в содержательном разделе ООП ООО</vt:lpstr>
      <vt:lpstr>Изменения в организационном разделе ООП ООО</vt:lpstr>
      <vt:lpstr>ООП  начального общего образования</vt:lpstr>
      <vt:lpstr>3.3. Система условий реализации основной образовательной программы </vt:lpstr>
      <vt:lpstr>Рекомендации по разработке программы развития УУД</vt:lpstr>
      <vt:lpstr>Разработка раздела Планируемые результаты освоения учебных  и междисциплинарных программ</vt:lpstr>
      <vt:lpstr>Разработка раздела Планируемые результаты освоения учебных  и междисциплинарных программ</vt:lpstr>
      <vt:lpstr>Полезные сайты 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отличия ООП НОО и ООП ООО </dc:title>
  <dc:creator>Admin</dc:creator>
  <cp:lastModifiedBy>user</cp:lastModifiedBy>
  <cp:revision>18</cp:revision>
  <dcterms:created xsi:type="dcterms:W3CDTF">2013-11-25T06:42:28Z</dcterms:created>
  <dcterms:modified xsi:type="dcterms:W3CDTF">2013-11-26T07:45:06Z</dcterms:modified>
</cp:coreProperties>
</file>