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8" r:id="rId3"/>
    <p:sldId id="267" r:id="rId4"/>
    <p:sldId id="257" r:id="rId5"/>
    <p:sldId id="260" r:id="rId6"/>
    <p:sldId id="264" r:id="rId7"/>
    <p:sldId id="261" r:id="rId8"/>
    <p:sldId id="259" r:id="rId9"/>
    <p:sldId id="262" r:id="rId10"/>
    <p:sldId id="263" r:id="rId11"/>
    <p:sldId id="265" r:id="rId12"/>
    <p:sldId id="266" r:id="rId13"/>
    <p:sldId id="268" r:id="rId14"/>
    <p:sldId id="270" r:id="rId15"/>
    <p:sldId id="273" r:id="rId16"/>
    <p:sldId id="269" r:id="rId17"/>
    <p:sldId id="271" r:id="rId18"/>
    <p:sldId id="272" r:id="rId19"/>
    <p:sldId id="275" r:id="rId20"/>
    <p:sldId id="274" r:id="rId21"/>
    <p:sldId id="276" r:id="rId22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FFF"/>
    <a:srgbClr val="CCECFF"/>
    <a:srgbClr val="CCFFFF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08C9D-7011-42D5-8249-75F78DB5504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39A40D-1ACF-4AD4-AAC7-21D2C86FB418}">
      <dgm:prSet phldrT="[Текст]"/>
      <dgm:spPr/>
      <dgm:t>
        <a:bodyPr/>
        <a:lstStyle/>
        <a:p>
          <a:r>
            <a:rPr lang="ru-RU" b="1" dirty="0" smtClean="0">
              <a:solidFill>
                <a:srgbClr val="15FFFF"/>
              </a:solidFill>
            </a:rPr>
            <a:t>РЕБЕНОК с ОВЗ</a:t>
          </a:r>
          <a:endParaRPr lang="ru-RU" b="1" dirty="0">
            <a:solidFill>
              <a:srgbClr val="15FFFF"/>
            </a:solidFill>
          </a:endParaRPr>
        </a:p>
      </dgm:t>
    </dgm:pt>
    <dgm:pt modelId="{47EA9882-83E4-43E1-9A3A-CB2B19B5197C}" type="parTrans" cxnId="{BEB8FA2C-C333-4D1B-9E5B-0E0D1D1FCD62}">
      <dgm:prSet/>
      <dgm:spPr/>
      <dgm:t>
        <a:bodyPr/>
        <a:lstStyle/>
        <a:p>
          <a:endParaRPr lang="ru-RU"/>
        </a:p>
      </dgm:t>
    </dgm:pt>
    <dgm:pt modelId="{82D2C1CE-A0AF-4800-8540-EC75273E6ED2}" type="sibTrans" cxnId="{BEB8FA2C-C333-4D1B-9E5B-0E0D1D1FCD62}">
      <dgm:prSet/>
      <dgm:spPr/>
      <dgm:t>
        <a:bodyPr/>
        <a:lstStyle/>
        <a:p>
          <a:endParaRPr lang="ru-RU"/>
        </a:p>
      </dgm:t>
    </dgm:pt>
    <dgm:pt modelId="{01C7CB95-7D6D-4586-8A7B-38CA244C3F59}">
      <dgm:prSet phldrT="[Текст]" custT="1"/>
      <dgm:spPr/>
      <dgm:t>
        <a:bodyPr/>
        <a:lstStyle/>
        <a:p>
          <a:r>
            <a:rPr lang="ru-RU" sz="1300" b="1" dirty="0" smtClean="0"/>
            <a:t>СОЦИАЛЬНО-ПЕДАГОГИЧЕСКОЕ СОПРОВОЖДЕНИЕ</a:t>
          </a:r>
          <a:endParaRPr lang="ru-RU" sz="1300" b="1" dirty="0"/>
        </a:p>
      </dgm:t>
    </dgm:pt>
    <dgm:pt modelId="{2724369D-7495-4BF6-B0B2-29B9470BFC2A}" type="parTrans" cxnId="{A442ABE2-A831-4886-8314-98FC63678142}">
      <dgm:prSet/>
      <dgm:spPr/>
      <dgm:t>
        <a:bodyPr/>
        <a:lstStyle/>
        <a:p>
          <a:endParaRPr lang="ru-RU"/>
        </a:p>
      </dgm:t>
    </dgm:pt>
    <dgm:pt modelId="{A01AED5F-6286-40C6-9989-66078C46AB76}" type="sibTrans" cxnId="{A442ABE2-A831-4886-8314-98FC63678142}">
      <dgm:prSet/>
      <dgm:spPr/>
      <dgm:t>
        <a:bodyPr/>
        <a:lstStyle/>
        <a:p>
          <a:endParaRPr lang="ru-RU"/>
        </a:p>
      </dgm:t>
    </dgm:pt>
    <dgm:pt modelId="{6AF82E3F-57EA-455A-A885-465B3E98CC28}">
      <dgm:prSet phldrT="[Текст]" custT="1"/>
      <dgm:spPr/>
      <dgm:t>
        <a:bodyPr/>
        <a:lstStyle/>
        <a:p>
          <a:r>
            <a:rPr lang="ru-RU" sz="1300" b="1" dirty="0" smtClean="0"/>
            <a:t>ПСИХОЛОГИЧЕСКОЕ СОПРОВОЖДЕНИЕ</a:t>
          </a:r>
          <a:endParaRPr lang="ru-RU" sz="1300" b="1" dirty="0"/>
        </a:p>
      </dgm:t>
    </dgm:pt>
    <dgm:pt modelId="{D28D7AC4-1954-4044-A0B4-6F8A30F5070A}" type="parTrans" cxnId="{E7D28E08-994B-406B-8848-F64028A83EE9}">
      <dgm:prSet/>
      <dgm:spPr/>
      <dgm:t>
        <a:bodyPr/>
        <a:lstStyle/>
        <a:p>
          <a:endParaRPr lang="ru-RU"/>
        </a:p>
      </dgm:t>
    </dgm:pt>
    <dgm:pt modelId="{F00A8D17-84FB-4CCC-B817-816A67871A61}" type="sibTrans" cxnId="{E7D28E08-994B-406B-8848-F64028A83EE9}">
      <dgm:prSet/>
      <dgm:spPr/>
      <dgm:t>
        <a:bodyPr/>
        <a:lstStyle/>
        <a:p>
          <a:endParaRPr lang="ru-RU"/>
        </a:p>
      </dgm:t>
    </dgm:pt>
    <dgm:pt modelId="{7A9506C6-C3F9-4730-AF00-7E0C57385AF1}">
      <dgm:prSet phldrT="[Текст]" custT="1"/>
      <dgm:spPr/>
      <dgm:t>
        <a:bodyPr/>
        <a:lstStyle/>
        <a:p>
          <a:r>
            <a:rPr lang="ru-RU" sz="1300" b="1" dirty="0" smtClean="0"/>
            <a:t>СОПРОВОЖДЕНИЕ  СПЕЦИАЛИСТОВ</a:t>
          </a:r>
          <a:endParaRPr lang="ru-RU" sz="1300" b="1" dirty="0"/>
        </a:p>
      </dgm:t>
    </dgm:pt>
    <dgm:pt modelId="{D451936D-59EE-4339-87AE-2F0017218EB0}" type="parTrans" cxnId="{5B6824F3-75AB-4F6A-9DBA-DA1FCEB5A015}">
      <dgm:prSet/>
      <dgm:spPr/>
      <dgm:t>
        <a:bodyPr/>
        <a:lstStyle/>
        <a:p>
          <a:endParaRPr lang="ru-RU"/>
        </a:p>
      </dgm:t>
    </dgm:pt>
    <dgm:pt modelId="{0DAF77A6-8903-4F9C-A75B-0955E7FB486D}" type="sibTrans" cxnId="{5B6824F3-75AB-4F6A-9DBA-DA1FCEB5A015}">
      <dgm:prSet/>
      <dgm:spPr/>
      <dgm:t>
        <a:bodyPr/>
        <a:lstStyle/>
        <a:p>
          <a:endParaRPr lang="ru-RU"/>
        </a:p>
      </dgm:t>
    </dgm:pt>
    <dgm:pt modelId="{A1E3B8AC-BA87-4548-9166-60F8B3D42DA9}">
      <dgm:prSet phldrT="[Текст]" custT="1"/>
      <dgm:spPr/>
      <dgm:t>
        <a:bodyPr/>
        <a:lstStyle/>
        <a:p>
          <a:r>
            <a:rPr lang="ru-RU" sz="1300" b="1" dirty="0" smtClean="0"/>
            <a:t>МЕДИЦИНСКОЕ СОПРОВОЖДЕНИЕ</a:t>
          </a:r>
          <a:endParaRPr lang="ru-RU" sz="1300" b="1" dirty="0"/>
        </a:p>
      </dgm:t>
    </dgm:pt>
    <dgm:pt modelId="{BE70FDB3-0C1E-43E5-906E-C57F0F043EA6}" type="parTrans" cxnId="{3F7AEAD7-71F9-4021-8C28-F14D87031F8C}">
      <dgm:prSet/>
      <dgm:spPr/>
      <dgm:t>
        <a:bodyPr/>
        <a:lstStyle/>
        <a:p>
          <a:endParaRPr lang="ru-RU"/>
        </a:p>
      </dgm:t>
    </dgm:pt>
    <dgm:pt modelId="{A65CA4C5-2D91-4377-BC16-03847E29020F}" type="sibTrans" cxnId="{3F7AEAD7-71F9-4021-8C28-F14D87031F8C}">
      <dgm:prSet/>
      <dgm:spPr/>
      <dgm:t>
        <a:bodyPr/>
        <a:lstStyle/>
        <a:p>
          <a:endParaRPr lang="ru-RU"/>
        </a:p>
      </dgm:t>
    </dgm:pt>
    <dgm:pt modelId="{B16AB6CA-230D-4270-933B-9332153BA2BC}">
      <dgm:prSet custT="1"/>
      <dgm:spPr/>
      <dgm:t>
        <a:bodyPr/>
        <a:lstStyle/>
        <a:p>
          <a:r>
            <a:rPr lang="ru-RU" sz="1300" b="1" dirty="0" smtClean="0"/>
            <a:t>ЛОГОПЕДИЧЕСКОЕ СОПРОВОЖДЕНИЕ</a:t>
          </a:r>
          <a:endParaRPr lang="ru-RU" sz="1300" b="1" dirty="0"/>
        </a:p>
      </dgm:t>
    </dgm:pt>
    <dgm:pt modelId="{ED8114E8-3080-4665-95FD-2483ADE414DE}" type="parTrans" cxnId="{7E4EF2D8-8E44-4CEE-8B70-57DA7FE43494}">
      <dgm:prSet/>
      <dgm:spPr/>
      <dgm:t>
        <a:bodyPr/>
        <a:lstStyle/>
        <a:p>
          <a:endParaRPr lang="ru-RU"/>
        </a:p>
      </dgm:t>
    </dgm:pt>
    <dgm:pt modelId="{D93238F5-81FA-4DEE-9E18-48DEB1C8FBBE}" type="sibTrans" cxnId="{7E4EF2D8-8E44-4CEE-8B70-57DA7FE43494}">
      <dgm:prSet/>
      <dgm:spPr/>
      <dgm:t>
        <a:bodyPr/>
        <a:lstStyle/>
        <a:p>
          <a:endParaRPr lang="ru-RU"/>
        </a:p>
      </dgm:t>
    </dgm:pt>
    <dgm:pt modelId="{1E43C9CF-0365-4F97-BACF-AD58B9EC5D71}" type="pres">
      <dgm:prSet presAssocID="{AC208C9D-7011-42D5-8249-75F78DB550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BC2C0F-9EAC-4D4F-9E54-5DCD18A666A1}" type="pres">
      <dgm:prSet presAssocID="{BC39A40D-1ACF-4AD4-AAC7-21D2C86FB418}" presName="centerShape" presStyleLbl="node0" presStyleIdx="0" presStyleCnt="1"/>
      <dgm:spPr/>
      <dgm:t>
        <a:bodyPr/>
        <a:lstStyle/>
        <a:p>
          <a:endParaRPr lang="ru-RU"/>
        </a:p>
      </dgm:t>
    </dgm:pt>
    <dgm:pt modelId="{393B27E2-819E-493F-BC38-1E462AE9F519}" type="pres">
      <dgm:prSet presAssocID="{01C7CB95-7D6D-4586-8A7B-38CA244C3F59}" presName="node" presStyleLbl="node1" presStyleIdx="0" presStyleCnt="5" custScaleX="134022" custScaleY="128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35B54-EB9C-4EF3-B526-7060A03FAA93}" type="pres">
      <dgm:prSet presAssocID="{01C7CB95-7D6D-4586-8A7B-38CA244C3F59}" presName="dummy" presStyleCnt="0"/>
      <dgm:spPr/>
    </dgm:pt>
    <dgm:pt modelId="{65D344B2-8617-4EE3-BB7D-C6727A3016E3}" type="pres">
      <dgm:prSet presAssocID="{A01AED5F-6286-40C6-9989-66078C46AB7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8DA69F1-4DFD-4ACB-A2D6-246E22963097}" type="pres">
      <dgm:prSet presAssocID="{6AF82E3F-57EA-455A-A885-465B3E98CC28}" presName="node" presStyleLbl="node1" presStyleIdx="1" presStyleCnt="5" custScaleX="137813" custScaleY="130414" custRadScaleRad="98861" custRadScaleInc="-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1A3A4-C546-4D7D-8E91-2F15C2FE2263}" type="pres">
      <dgm:prSet presAssocID="{6AF82E3F-57EA-455A-A885-465B3E98CC28}" presName="dummy" presStyleCnt="0"/>
      <dgm:spPr/>
    </dgm:pt>
    <dgm:pt modelId="{EBAEE325-E077-447D-9AF6-F35424090A3D}" type="pres">
      <dgm:prSet presAssocID="{F00A8D17-84FB-4CCC-B817-816A67871A61}" presName="sibTrans" presStyleLbl="sibTrans2D1" presStyleIdx="1" presStyleCnt="5" custLinFactNeighborX="-285" custLinFactNeighborY="-285"/>
      <dgm:spPr/>
      <dgm:t>
        <a:bodyPr/>
        <a:lstStyle/>
        <a:p>
          <a:endParaRPr lang="ru-RU"/>
        </a:p>
      </dgm:t>
    </dgm:pt>
    <dgm:pt modelId="{DDD84ADC-95DA-4580-8E79-BBE5CA6665D7}" type="pres">
      <dgm:prSet presAssocID="{B16AB6CA-230D-4270-933B-9332153BA2BC}" presName="node" presStyleLbl="node1" presStyleIdx="2" presStyleCnt="5" custScaleX="133920" custScaleY="124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4EAFB-5878-4C30-A862-A8B5CA942E1D}" type="pres">
      <dgm:prSet presAssocID="{B16AB6CA-230D-4270-933B-9332153BA2BC}" presName="dummy" presStyleCnt="0"/>
      <dgm:spPr/>
    </dgm:pt>
    <dgm:pt modelId="{598C13E2-09C6-4858-8241-81548D470BB8}" type="pres">
      <dgm:prSet presAssocID="{D93238F5-81FA-4DEE-9E18-48DEB1C8FBB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A741DD3-AFC0-443F-8796-5189A1755AB6}" type="pres">
      <dgm:prSet presAssocID="{7A9506C6-C3F9-4730-AF00-7E0C57385AF1}" presName="node" presStyleLbl="node1" presStyleIdx="3" presStyleCnt="5" custScaleX="141407" custScaleY="130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458A6-A5FC-4FD2-B8F3-FA3C1187B04B}" type="pres">
      <dgm:prSet presAssocID="{7A9506C6-C3F9-4730-AF00-7E0C57385AF1}" presName="dummy" presStyleCnt="0"/>
      <dgm:spPr/>
    </dgm:pt>
    <dgm:pt modelId="{AC4194E9-358F-4753-93BF-B6DA363E4BCA}" type="pres">
      <dgm:prSet presAssocID="{0DAF77A6-8903-4F9C-A75B-0955E7FB486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6C0C7FD9-BCC9-44E9-B74A-64C093122F2F}" type="pres">
      <dgm:prSet presAssocID="{A1E3B8AC-BA87-4548-9166-60F8B3D42DA9}" presName="node" presStyleLbl="node1" presStyleIdx="4" presStyleCnt="5" custScaleX="135865" custScaleY="130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7C031-DD49-4579-9AA7-F8DFFA171BF7}" type="pres">
      <dgm:prSet presAssocID="{A1E3B8AC-BA87-4548-9166-60F8B3D42DA9}" presName="dummy" presStyleCnt="0"/>
      <dgm:spPr/>
    </dgm:pt>
    <dgm:pt modelId="{10AC4F87-268A-4680-B8D7-178EFB7EFED8}" type="pres">
      <dgm:prSet presAssocID="{A65CA4C5-2D91-4377-BC16-03847E29020F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3C03B22-6536-47C0-9F7D-44EBD2A8A2D0}" type="presOf" srcId="{F00A8D17-84FB-4CCC-B817-816A67871A61}" destId="{EBAEE325-E077-447D-9AF6-F35424090A3D}" srcOrd="0" destOrd="0" presId="urn:microsoft.com/office/officeart/2005/8/layout/radial6"/>
    <dgm:cxn modelId="{E7D28E08-994B-406B-8848-F64028A83EE9}" srcId="{BC39A40D-1ACF-4AD4-AAC7-21D2C86FB418}" destId="{6AF82E3F-57EA-455A-A885-465B3E98CC28}" srcOrd="1" destOrd="0" parTransId="{D28D7AC4-1954-4044-A0B4-6F8A30F5070A}" sibTransId="{F00A8D17-84FB-4CCC-B817-816A67871A61}"/>
    <dgm:cxn modelId="{A442ABE2-A831-4886-8314-98FC63678142}" srcId="{BC39A40D-1ACF-4AD4-AAC7-21D2C86FB418}" destId="{01C7CB95-7D6D-4586-8A7B-38CA244C3F59}" srcOrd="0" destOrd="0" parTransId="{2724369D-7495-4BF6-B0B2-29B9470BFC2A}" sibTransId="{A01AED5F-6286-40C6-9989-66078C46AB76}"/>
    <dgm:cxn modelId="{05E6940A-E5A8-4CDA-B90C-403A0E3BD277}" type="presOf" srcId="{7A9506C6-C3F9-4730-AF00-7E0C57385AF1}" destId="{0A741DD3-AFC0-443F-8796-5189A1755AB6}" srcOrd="0" destOrd="0" presId="urn:microsoft.com/office/officeart/2005/8/layout/radial6"/>
    <dgm:cxn modelId="{CB1A910C-06FB-49E7-8583-9C50B02FEA7E}" type="presOf" srcId="{AC208C9D-7011-42D5-8249-75F78DB55043}" destId="{1E43C9CF-0365-4F97-BACF-AD58B9EC5D71}" srcOrd="0" destOrd="0" presId="urn:microsoft.com/office/officeart/2005/8/layout/radial6"/>
    <dgm:cxn modelId="{E1F7D463-EA5F-4D48-B5BC-B4C34245BC02}" type="presOf" srcId="{D93238F5-81FA-4DEE-9E18-48DEB1C8FBBE}" destId="{598C13E2-09C6-4858-8241-81548D470BB8}" srcOrd="0" destOrd="0" presId="urn:microsoft.com/office/officeart/2005/8/layout/radial6"/>
    <dgm:cxn modelId="{6DF32508-F8C4-4342-85F6-FCD50163CF03}" type="presOf" srcId="{6AF82E3F-57EA-455A-A885-465B3E98CC28}" destId="{48DA69F1-4DFD-4ACB-A2D6-246E22963097}" srcOrd="0" destOrd="0" presId="urn:microsoft.com/office/officeart/2005/8/layout/radial6"/>
    <dgm:cxn modelId="{3F7AEAD7-71F9-4021-8C28-F14D87031F8C}" srcId="{BC39A40D-1ACF-4AD4-AAC7-21D2C86FB418}" destId="{A1E3B8AC-BA87-4548-9166-60F8B3D42DA9}" srcOrd="4" destOrd="0" parTransId="{BE70FDB3-0C1E-43E5-906E-C57F0F043EA6}" sibTransId="{A65CA4C5-2D91-4377-BC16-03847E29020F}"/>
    <dgm:cxn modelId="{1E244BC3-4F59-4C52-BE7A-11D9B6B37DFB}" type="presOf" srcId="{0DAF77A6-8903-4F9C-A75B-0955E7FB486D}" destId="{AC4194E9-358F-4753-93BF-B6DA363E4BCA}" srcOrd="0" destOrd="0" presId="urn:microsoft.com/office/officeart/2005/8/layout/radial6"/>
    <dgm:cxn modelId="{9856A910-1E46-4FF5-A867-68DB91FD1AE4}" type="presOf" srcId="{B16AB6CA-230D-4270-933B-9332153BA2BC}" destId="{DDD84ADC-95DA-4580-8E79-BBE5CA6665D7}" srcOrd="0" destOrd="0" presId="urn:microsoft.com/office/officeart/2005/8/layout/radial6"/>
    <dgm:cxn modelId="{7E4EF2D8-8E44-4CEE-8B70-57DA7FE43494}" srcId="{BC39A40D-1ACF-4AD4-AAC7-21D2C86FB418}" destId="{B16AB6CA-230D-4270-933B-9332153BA2BC}" srcOrd="2" destOrd="0" parTransId="{ED8114E8-3080-4665-95FD-2483ADE414DE}" sibTransId="{D93238F5-81FA-4DEE-9E18-48DEB1C8FBBE}"/>
    <dgm:cxn modelId="{0D0E92F2-C90E-4D6A-8EC1-055106D7A4E4}" type="presOf" srcId="{A65CA4C5-2D91-4377-BC16-03847E29020F}" destId="{10AC4F87-268A-4680-B8D7-178EFB7EFED8}" srcOrd="0" destOrd="0" presId="urn:microsoft.com/office/officeart/2005/8/layout/radial6"/>
    <dgm:cxn modelId="{D9CE3E91-3A16-486B-A813-1A476E10E48A}" type="presOf" srcId="{BC39A40D-1ACF-4AD4-AAC7-21D2C86FB418}" destId="{E5BC2C0F-9EAC-4D4F-9E54-5DCD18A666A1}" srcOrd="0" destOrd="0" presId="urn:microsoft.com/office/officeart/2005/8/layout/radial6"/>
    <dgm:cxn modelId="{2928DF76-3A67-4E00-87CE-5CC89BC1F984}" type="presOf" srcId="{01C7CB95-7D6D-4586-8A7B-38CA244C3F59}" destId="{393B27E2-819E-493F-BC38-1E462AE9F519}" srcOrd="0" destOrd="0" presId="urn:microsoft.com/office/officeart/2005/8/layout/radial6"/>
    <dgm:cxn modelId="{5B6824F3-75AB-4F6A-9DBA-DA1FCEB5A015}" srcId="{BC39A40D-1ACF-4AD4-AAC7-21D2C86FB418}" destId="{7A9506C6-C3F9-4730-AF00-7E0C57385AF1}" srcOrd="3" destOrd="0" parTransId="{D451936D-59EE-4339-87AE-2F0017218EB0}" sibTransId="{0DAF77A6-8903-4F9C-A75B-0955E7FB486D}"/>
    <dgm:cxn modelId="{A8518257-F306-47AF-94AE-F6A4F268EC39}" type="presOf" srcId="{A01AED5F-6286-40C6-9989-66078C46AB76}" destId="{65D344B2-8617-4EE3-BB7D-C6727A3016E3}" srcOrd="0" destOrd="0" presId="urn:microsoft.com/office/officeart/2005/8/layout/radial6"/>
    <dgm:cxn modelId="{BEB8FA2C-C333-4D1B-9E5B-0E0D1D1FCD62}" srcId="{AC208C9D-7011-42D5-8249-75F78DB55043}" destId="{BC39A40D-1ACF-4AD4-AAC7-21D2C86FB418}" srcOrd="0" destOrd="0" parTransId="{47EA9882-83E4-43E1-9A3A-CB2B19B5197C}" sibTransId="{82D2C1CE-A0AF-4800-8540-EC75273E6ED2}"/>
    <dgm:cxn modelId="{4C950AB7-3DF4-41E7-B880-7980A1577FDA}" type="presOf" srcId="{A1E3B8AC-BA87-4548-9166-60F8B3D42DA9}" destId="{6C0C7FD9-BCC9-44E9-B74A-64C093122F2F}" srcOrd="0" destOrd="0" presId="urn:microsoft.com/office/officeart/2005/8/layout/radial6"/>
    <dgm:cxn modelId="{C0B128BF-F446-42BB-9904-4A7571DAC25F}" type="presParOf" srcId="{1E43C9CF-0365-4F97-BACF-AD58B9EC5D71}" destId="{E5BC2C0F-9EAC-4D4F-9E54-5DCD18A666A1}" srcOrd="0" destOrd="0" presId="urn:microsoft.com/office/officeart/2005/8/layout/radial6"/>
    <dgm:cxn modelId="{BC81E760-2A87-47BF-BD9A-E6FDDE7E4692}" type="presParOf" srcId="{1E43C9CF-0365-4F97-BACF-AD58B9EC5D71}" destId="{393B27E2-819E-493F-BC38-1E462AE9F519}" srcOrd="1" destOrd="0" presId="urn:microsoft.com/office/officeart/2005/8/layout/radial6"/>
    <dgm:cxn modelId="{D1894B8A-B7E4-455E-A958-4741423EFAB4}" type="presParOf" srcId="{1E43C9CF-0365-4F97-BACF-AD58B9EC5D71}" destId="{E5C35B54-EB9C-4EF3-B526-7060A03FAA93}" srcOrd="2" destOrd="0" presId="urn:microsoft.com/office/officeart/2005/8/layout/radial6"/>
    <dgm:cxn modelId="{C345641F-FA91-4345-97EF-80CEF13FCB8B}" type="presParOf" srcId="{1E43C9CF-0365-4F97-BACF-AD58B9EC5D71}" destId="{65D344B2-8617-4EE3-BB7D-C6727A3016E3}" srcOrd="3" destOrd="0" presId="urn:microsoft.com/office/officeart/2005/8/layout/radial6"/>
    <dgm:cxn modelId="{59F07EF7-FEE5-4CDD-BCA5-5CF16543B93B}" type="presParOf" srcId="{1E43C9CF-0365-4F97-BACF-AD58B9EC5D71}" destId="{48DA69F1-4DFD-4ACB-A2D6-246E22963097}" srcOrd="4" destOrd="0" presId="urn:microsoft.com/office/officeart/2005/8/layout/radial6"/>
    <dgm:cxn modelId="{54FE13CE-E7C0-471E-994F-18156CBA967C}" type="presParOf" srcId="{1E43C9CF-0365-4F97-BACF-AD58B9EC5D71}" destId="{DAD1A3A4-C546-4D7D-8E91-2F15C2FE2263}" srcOrd="5" destOrd="0" presId="urn:microsoft.com/office/officeart/2005/8/layout/radial6"/>
    <dgm:cxn modelId="{CE232B97-4F95-490C-B252-B316A5B618AC}" type="presParOf" srcId="{1E43C9CF-0365-4F97-BACF-AD58B9EC5D71}" destId="{EBAEE325-E077-447D-9AF6-F35424090A3D}" srcOrd="6" destOrd="0" presId="urn:microsoft.com/office/officeart/2005/8/layout/radial6"/>
    <dgm:cxn modelId="{3F8B7E3A-F081-40C3-ACC8-7CD00ECC185B}" type="presParOf" srcId="{1E43C9CF-0365-4F97-BACF-AD58B9EC5D71}" destId="{DDD84ADC-95DA-4580-8E79-BBE5CA6665D7}" srcOrd="7" destOrd="0" presId="urn:microsoft.com/office/officeart/2005/8/layout/radial6"/>
    <dgm:cxn modelId="{1A427BFF-0729-43EF-9126-5A5658299916}" type="presParOf" srcId="{1E43C9CF-0365-4F97-BACF-AD58B9EC5D71}" destId="{F164EAFB-5878-4C30-A862-A8B5CA942E1D}" srcOrd="8" destOrd="0" presId="urn:microsoft.com/office/officeart/2005/8/layout/radial6"/>
    <dgm:cxn modelId="{E2E3498E-FD70-4129-BAFE-26C6E518A2EC}" type="presParOf" srcId="{1E43C9CF-0365-4F97-BACF-AD58B9EC5D71}" destId="{598C13E2-09C6-4858-8241-81548D470BB8}" srcOrd="9" destOrd="0" presId="urn:microsoft.com/office/officeart/2005/8/layout/radial6"/>
    <dgm:cxn modelId="{3EA3CA39-7BFD-4103-B30C-6DF73454A34F}" type="presParOf" srcId="{1E43C9CF-0365-4F97-BACF-AD58B9EC5D71}" destId="{0A741DD3-AFC0-443F-8796-5189A1755AB6}" srcOrd="10" destOrd="0" presId="urn:microsoft.com/office/officeart/2005/8/layout/radial6"/>
    <dgm:cxn modelId="{AA4DA69A-139D-4363-BB64-470717A04D2D}" type="presParOf" srcId="{1E43C9CF-0365-4F97-BACF-AD58B9EC5D71}" destId="{0ED458A6-A5FC-4FD2-B8F3-FA3C1187B04B}" srcOrd="11" destOrd="0" presId="urn:microsoft.com/office/officeart/2005/8/layout/radial6"/>
    <dgm:cxn modelId="{1672ECC9-E9AC-4BC3-AB67-10812917E133}" type="presParOf" srcId="{1E43C9CF-0365-4F97-BACF-AD58B9EC5D71}" destId="{AC4194E9-358F-4753-93BF-B6DA363E4BCA}" srcOrd="12" destOrd="0" presId="urn:microsoft.com/office/officeart/2005/8/layout/radial6"/>
    <dgm:cxn modelId="{B696B999-BF0C-47C6-8D91-75B3E886A45F}" type="presParOf" srcId="{1E43C9CF-0365-4F97-BACF-AD58B9EC5D71}" destId="{6C0C7FD9-BCC9-44E9-B74A-64C093122F2F}" srcOrd="13" destOrd="0" presId="urn:microsoft.com/office/officeart/2005/8/layout/radial6"/>
    <dgm:cxn modelId="{9F567543-6226-4CCD-8BC5-63D3572CBE4A}" type="presParOf" srcId="{1E43C9CF-0365-4F97-BACF-AD58B9EC5D71}" destId="{E8C7C031-DD49-4579-9AA7-F8DFFA171BF7}" srcOrd="14" destOrd="0" presId="urn:microsoft.com/office/officeart/2005/8/layout/radial6"/>
    <dgm:cxn modelId="{F2F20DF0-29F8-43CB-8788-B4AAE5DA31B6}" type="presParOf" srcId="{1E43C9CF-0365-4F97-BACF-AD58B9EC5D71}" destId="{10AC4F87-268A-4680-B8D7-178EFB7EFED8}" srcOrd="15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0F70B-00CD-42B3-9D89-6E81E7D33C9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B2020-3E6B-4740-ACB1-F3C514368C1A}">
      <dgm:prSet phldrT="[Текст]" phldr="1"/>
      <dgm:spPr/>
      <dgm:t>
        <a:bodyPr/>
        <a:lstStyle/>
        <a:p>
          <a:endParaRPr lang="ru-RU" dirty="0"/>
        </a:p>
      </dgm:t>
    </dgm:pt>
    <dgm:pt modelId="{15FF5987-B1D3-4346-8995-5C9675C74A44}" type="parTrans" cxnId="{0C07D388-7FB0-4563-AA7E-944FD7C149CA}">
      <dgm:prSet/>
      <dgm:spPr/>
      <dgm:t>
        <a:bodyPr/>
        <a:lstStyle/>
        <a:p>
          <a:endParaRPr lang="ru-RU"/>
        </a:p>
      </dgm:t>
    </dgm:pt>
    <dgm:pt modelId="{E7D4F340-DBE9-4D9A-A5DD-287C3C3FD25F}" type="sibTrans" cxnId="{0C07D388-7FB0-4563-AA7E-944FD7C149CA}">
      <dgm:prSet/>
      <dgm:spPr/>
      <dgm:t>
        <a:bodyPr/>
        <a:lstStyle/>
        <a:p>
          <a:endParaRPr lang="ru-RU"/>
        </a:p>
      </dgm:t>
    </dgm:pt>
    <dgm:pt modelId="{F94995A5-8432-45D5-BDCC-52C0A00E9009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организационные условия</a:t>
          </a:r>
          <a:endParaRPr lang="ru-RU" dirty="0"/>
        </a:p>
      </dgm:t>
    </dgm:pt>
    <dgm:pt modelId="{DD9BFC6E-DA96-40AB-89EA-EECD5117FEDD}" type="parTrans" cxnId="{9464DF9B-1B00-4859-BAAE-727F1CDF8CA2}">
      <dgm:prSet/>
      <dgm:spPr/>
      <dgm:t>
        <a:bodyPr/>
        <a:lstStyle/>
        <a:p>
          <a:endParaRPr lang="ru-RU"/>
        </a:p>
      </dgm:t>
    </dgm:pt>
    <dgm:pt modelId="{5D90D79C-81CD-4EB6-A01D-7676ACA0C6BC}" type="sibTrans" cxnId="{9464DF9B-1B00-4859-BAAE-727F1CDF8CA2}">
      <dgm:prSet/>
      <dgm:spPr/>
      <dgm:t>
        <a:bodyPr/>
        <a:lstStyle/>
        <a:p>
          <a:endParaRPr lang="ru-RU"/>
        </a:p>
      </dgm:t>
    </dgm:pt>
    <dgm:pt modelId="{AE84B740-09DB-4FF7-86BF-455C3264F6C2}">
      <dgm:prSet phldrT="[Текст]" phldr="1"/>
      <dgm:spPr/>
      <dgm:t>
        <a:bodyPr/>
        <a:lstStyle/>
        <a:p>
          <a:endParaRPr lang="ru-RU"/>
        </a:p>
      </dgm:t>
    </dgm:pt>
    <dgm:pt modelId="{0EE12A93-F5A3-4055-8BC6-73A8FF14CCB1}" type="parTrans" cxnId="{5A0FEDE1-B89B-465D-B4A6-A6610A5B9E88}">
      <dgm:prSet/>
      <dgm:spPr/>
      <dgm:t>
        <a:bodyPr/>
        <a:lstStyle/>
        <a:p>
          <a:endParaRPr lang="ru-RU"/>
        </a:p>
      </dgm:t>
    </dgm:pt>
    <dgm:pt modelId="{31F53036-D0C6-4BA1-A025-93AB1B27B0C8}" type="sibTrans" cxnId="{5A0FEDE1-B89B-465D-B4A6-A6610A5B9E88}">
      <dgm:prSet/>
      <dgm:spPr/>
      <dgm:t>
        <a:bodyPr/>
        <a:lstStyle/>
        <a:p>
          <a:endParaRPr lang="ru-RU"/>
        </a:p>
      </dgm:t>
    </dgm:pt>
    <dgm:pt modelId="{0849C7A4-10B6-46D9-81A4-DC453AF5A719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психолого-педагогическое обеспечение</a:t>
          </a:r>
          <a:endParaRPr lang="ru-RU" dirty="0"/>
        </a:p>
      </dgm:t>
    </dgm:pt>
    <dgm:pt modelId="{BFA11DF8-A64E-4100-B5BE-B970D6281117}" type="parTrans" cxnId="{72CE7542-4C04-4A85-8364-A72A52C77F1C}">
      <dgm:prSet/>
      <dgm:spPr/>
      <dgm:t>
        <a:bodyPr/>
        <a:lstStyle/>
        <a:p>
          <a:endParaRPr lang="ru-RU"/>
        </a:p>
      </dgm:t>
    </dgm:pt>
    <dgm:pt modelId="{357CBF97-7203-4C20-B66A-07795B9FDB3A}" type="sibTrans" cxnId="{72CE7542-4C04-4A85-8364-A72A52C77F1C}">
      <dgm:prSet/>
      <dgm:spPr/>
      <dgm:t>
        <a:bodyPr/>
        <a:lstStyle/>
        <a:p>
          <a:endParaRPr lang="ru-RU"/>
        </a:p>
      </dgm:t>
    </dgm:pt>
    <dgm:pt modelId="{30A47158-F479-4CCB-80A4-F69D18B31F93}">
      <dgm:prSet phldrT="[Текст]" phldr="1"/>
      <dgm:spPr/>
      <dgm:t>
        <a:bodyPr/>
        <a:lstStyle/>
        <a:p>
          <a:endParaRPr lang="ru-RU" dirty="0"/>
        </a:p>
      </dgm:t>
    </dgm:pt>
    <dgm:pt modelId="{823C691D-8545-47ED-85BF-82C415C3E2E2}" type="parTrans" cxnId="{5D1466B8-0B07-4FBE-BBE0-AEB071AA5BDA}">
      <dgm:prSet/>
      <dgm:spPr/>
      <dgm:t>
        <a:bodyPr/>
        <a:lstStyle/>
        <a:p>
          <a:endParaRPr lang="ru-RU"/>
        </a:p>
      </dgm:t>
    </dgm:pt>
    <dgm:pt modelId="{548C4EEC-3F48-4E6D-848B-6EB2A0D16050}" type="sibTrans" cxnId="{5D1466B8-0B07-4FBE-BBE0-AEB071AA5BDA}">
      <dgm:prSet/>
      <dgm:spPr/>
      <dgm:t>
        <a:bodyPr/>
        <a:lstStyle/>
        <a:p>
          <a:endParaRPr lang="ru-RU"/>
        </a:p>
      </dgm:t>
    </dgm:pt>
    <dgm:pt modelId="{CD9B958F-55DC-4E82-8347-6FDAD5ED0599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программно-методическое обеспечение</a:t>
          </a:r>
          <a:endParaRPr lang="ru-RU" dirty="0"/>
        </a:p>
      </dgm:t>
    </dgm:pt>
    <dgm:pt modelId="{6BA5CF8C-BF34-4A11-BA0A-8DC5E9517CF6}" type="parTrans" cxnId="{30542046-08DC-456A-B64F-FB45033F6F35}">
      <dgm:prSet/>
      <dgm:spPr/>
      <dgm:t>
        <a:bodyPr/>
        <a:lstStyle/>
        <a:p>
          <a:endParaRPr lang="ru-RU"/>
        </a:p>
      </dgm:t>
    </dgm:pt>
    <dgm:pt modelId="{37B75284-E6DF-4CA1-9AE2-797FF8DD65F9}" type="sibTrans" cxnId="{30542046-08DC-456A-B64F-FB45033F6F35}">
      <dgm:prSet/>
      <dgm:spPr/>
      <dgm:t>
        <a:bodyPr/>
        <a:lstStyle/>
        <a:p>
          <a:endParaRPr lang="ru-RU"/>
        </a:p>
      </dgm:t>
    </dgm:pt>
    <dgm:pt modelId="{86DCD709-C226-41F1-9BD2-1041C5DC5AC0}">
      <dgm:prSet/>
      <dgm:spPr/>
      <dgm:t>
        <a:bodyPr/>
        <a:lstStyle/>
        <a:p>
          <a:endParaRPr lang="ru-RU"/>
        </a:p>
      </dgm:t>
    </dgm:pt>
    <dgm:pt modelId="{0D1A8918-1B95-4E25-9071-14F2CF6507F9}" type="parTrans" cxnId="{F4B832D4-2565-4535-8A18-29741B94409E}">
      <dgm:prSet/>
      <dgm:spPr/>
      <dgm:t>
        <a:bodyPr/>
        <a:lstStyle/>
        <a:p>
          <a:endParaRPr lang="ru-RU"/>
        </a:p>
      </dgm:t>
    </dgm:pt>
    <dgm:pt modelId="{C2714653-7F8A-462A-9FBF-3645663A9B8F}" type="sibTrans" cxnId="{F4B832D4-2565-4535-8A18-29741B94409E}">
      <dgm:prSet/>
      <dgm:spPr/>
      <dgm:t>
        <a:bodyPr/>
        <a:lstStyle/>
        <a:p>
          <a:endParaRPr lang="ru-RU"/>
        </a:p>
      </dgm:t>
    </dgm:pt>
    <dgm:pt modelId="{7C5345D6-16DC-4662-8EF1-DC19CFAD77E9}">
      <dgm:prSet/>
      <dgm:spPr/>
      <dgm:t>
        <a:bodyPr/>
        <a:lstStyle/>
        <a:p>
          <a:endParaRPr lang="ru-RU"/>
        </a:p>
      </dgm:t>
    </dgm:pt>
    <dgm:pt modelId="{6BFBD20F-5F1E-496F-B989-CA3AAC3BB5BD}" type="parTrans" cxnId="{F4A1CF60-D1C4-46D3-AFA9-4C505B543337}">
      <dgm:prSet/>
      <dgm:spPr/>
      <dgm:t>
        <a:bodyPr/>
        <a:lstStyle/>
        <a:p>
          <a:endParaRPr lang="ru-RU"/>
        </a:p>
      </dgm:t>
    </dgm:pt>
    <dgm:pt modelId="{19DC04BD-EB34-46B5-8966-910636674A68}" type="sibTrans" cxnId="{F4A1CF60-D1C4-46D3-AFA9-4C505B543337}">
      <dgm:prSet/>
      <dgm:spPr/>
      <dgm:t>
        <a:bodyPr/>
        <a:lstStyle/>
        <a:p>
          <a:endParaRPr lang="ru-RU"/>
        </a:p>
      </dgm:t>
    </dgm:pt>
    <dgm:pt modelId="{E0FAE665-537B-47B8-97E6-E7082245CDC8}">
      <dgm:prSet/>
      <dgm:spPr/>
      <dgm:t>
        <a:bodyPr/>
        <a:lstStyle/>
        <a:p>
          <a:endParaRPr lang="ru-RU"/>
        </a:p>
      </dgm:t>
    </dgm:pt>
    <dgm:pt modelId="{28B7C422-1B3F-42DA-A06F-A7A228CD2D84}" type="parTrans" cxnId="{0651449B-CF76-4786-89F5-393B81AB6596}">
      <dgm:prSet/>
      <dgm:spPr/>
      <dgm:t>
        <a:bodyPr/>
        <a:lstStyle/>
        <a:p>
          <a:endParaRPr lang="ru-RU"/>
        </a:p>
      </dgm:t>
    </dgm:pt>
    <dgm:pt modelId="{99E7DDEC-4F02-48F2-84FC-206947A59F12}" type="sibTrans" cxnId="{0651449B-CF76-4786-89F5-393B81AB6596}">
      <dgm:prSet/>
      <dgm:spPr/>
      <dgm:t>
        <a:bodyPr/>
        <a:lstStyle/>
        <a:p>
          <a:endParaRPr lang="ru-RU"/>
        </a:p>
      </dgm:t>
    </dgm:pt>
    <dgm:pt modelId="{94796436-7360-4321-9D38-9F0A3E47CFC0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кадровое обеспечение</a:t>
          </a:r>
          <a:endParaRPr lang="ru-RU"/>
        </a:p>
      </dgm:t>
    </dgm:pt>
    <dgm:pt modelId="{D4FFC252-C151-4E3D-AAF4-2101E54B2B0E}" type="parTrans" cxnId="{54E187E3-5D1C-49A8-A3D7-3099248C6CFC}">
      <dgm:prSet/>
      <dgm:spPr/>
      <dgm:t>
        <a:bodyPr/>
        <a:lstStyle/>
        <a:p>
          <a:endParaRPr lang="ru-RU"/>
        </a:p>
      </dgm:t>
    </dgm:pt>
    <dgm:pt modelId="{200A93C8-AAB1-4213-B713-07D84997FB00}" type="sibTrans" cxnId="{54E187E3-5D1C-49A8-A3D7-3099248C6CFC}">
      <dgm:prSet/>
      <dgm:spPr/>
      <dgm:t>
        <a:bodyPr/>
        <a:lstStyle/>
        <a:p>
          <a:endParaRPr lang="ru-RU"/>
        </a:p>
      </dgm:t>
    </dgm:pt>
    <dgm:pt modelId="{72C9176D-4EA7-4401-BD53-1CB50B7F3D8E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материально-техническое обеспечение</a:t>
          </a:r>
          <a:endParaRPr lang="ru-RU"/>
        </a:p>
      </dgm:t>
    </dgm:pt>
    <dgm:pt modelId="{192914EB-0DE2-4223-8833-910D88163C77}" type="parTrans" cxnId="{72C9FF1D-C8EA-46C8-AB9B-4691195B286E}">
      <dgm:prSet/>
      <dgm:spPr/>
      <dgm:t>
        <a:bodyPr/>
        <a:lstStyle/>
        <a:p>
          <a:endParaRPr lang="ru-RU"/>
        </a:p>
      </dgm:t>
    </dgm:pt>
    <dgm:pt modelId="{AFE52C60-26C6-4594-9DA6-2A92582FCA5B}" type="sibTrans" cxnId="{72C9FF1D-C8EA-46C8-AB9B-4691195B286E}">
      <dgm:prSet/>
      <dgm:spPr/>
      <dgm:t>
        <a:bodyPr/>
        <a:lstStyle/>
        <a:p>
          <a:endParaRPr lang="ru-RU"/>
        </a:p>
      </dgm:t>
    </dgm:pt>
    <dgm:pt modelId="{4B383815-7702-4C5E-9BBD-D54F12DA54E6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информационное обеспечение</a:t>
          </a:r>
          <a:endParaRPr lang="ru-RU"/>
        </a:p>
      </dgm:t>
    </dgm:pt>
    <dgm:pt modelId="{E21125D2-C908-448A-8D29-D6EFBBFF3AAE}" type="parTrans" cxnId="{04B1A708-3917-4605-B29B-2B771C619AAF}">
      <dgm:prSet/>
      <dgm:spPr/>
      <dgm:t>
        <a:bodyPr/>
        <a:lstStyle/>
        <a:p>
          <a:endParaRPr lang="ru-RU"/>
        </a:p>
      </dgm:t>
    </dgm:pt>
    <dgm:pt modelId="{C3E4BD34-1693-4A3A-B8B1-24F2904F7BB6}" type="sibTrans" cxnId="{04B1A708-3917-4605-B29B-2B771C619AAF}">
      <dgm:prSet/>
      <dgm:spPr/>
      <dgm:t>
        <a:bodyPr/>
        <a:lstStyle/>
        <a:p>
          <a:endParaRPr lang="ru-RU"/>
        </a:p>
      </dgm:t>
    </dgm:pt>
    <dgm:pt modelId="{5910F474-7789-4A3B-913A-DF6B9D99F9AF}" type="pres">
      <dgm:prSet presAssocID="{BCD0F70B-00CD-42B3-9D89-6E81E7D33C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530D3-7DE9-416B-B82B-6CD8919CF956}" type="pres">
      <dgm:prSet presAssocID="{7D3B2020-3E6B-4740-ACB1-F3C514368C1A}" presName="composite" presStyleCnt="0"/>
      <dgm:spPr/>
    </dgm:pt>
    <dgm:pt modelId="{F4780F10-8B6B-4B9B-83CB-4CDE637B1DA4}" type="pres">
      <dgm:prSet presAssocID="{7D3B2020-3E6B-4740-ACB1-F3C514368C1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08303-05A6-48DF-9EAF-1C8CD1E764C2}" type="pres">
      <dgm:prSet presAssocID="{7D3B2020-3E6B-4740-ACB1-F3C514368C1A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EF9CC-6B5B-45EC-9727-5AE5BA89AC81}" type="pres">
      <dgm:prSet presAssocID="{E7D4F340-DBE9-4D9A-A5DD-287C3C3FD25F}" presName="sp" presStyleCnt="0"/>
      <dgm:spPr/>
    </dgm:pt>
    <dgm:pt modelId="{E5A11C40-4BBA-4DCC-B430-BBD11646B4C4}" type="pres">
      <dgm:prSet presAssocID="{AE84B740-09DB-4FF7-86BF-455C3264F6C2}" presName="composite" presStyleCnt="0"/>
      <dgm:spPr/>
    </dgm:pt>
    <dgm:pt modelId="{871110D3-1DE6-4F70-9C95-97C8F009334B}" type="pres">
      <dgm:prSet presAssocID="{AE84B740-09DB-4FF7-86BF-455C3264F6C2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E4A6-3210-425D-9B13-2854099D897A}" type="pres">
      <dgm:prSet presAssocID="{AE84B740-09DB-4FF7-86BF-455C3264F6C2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2DA65-7C0D-4D17-94F4-6A1C4292EBA8}" type="pres">
      <dgm:prSet presAssocID="{31F53036-D0C6-4BA1-A025-93AB1B27B0C8}" presName="sp" presStyleCnt="0"/>
      <dgm:spPr/>
    </dgm:pt>
    <dgm:pt modelId="{F9EE243C-24E5-4E95-86B9-E94B9DCF20AD}" type="pres">
      <dgm:prSet presAssocID="{30A47158-F479-4CCB-80A4-F69D18B31F93}" presName="composite" presStyleCnt="0"/>
      <dgm:spPr/>
    </dgm:pt>
    <dgm:pt modelId="{6FDBD070-AD8D-423A-8973-F1C0F0188C61}" type="pres">
      <dgm:prSet presAssocID="{30A47158-F479-4CCB-80A4-F69D18B31F9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5A2EC-1854-4840-96EA-A0772F40941C}" type="pres">
      <dgm:prSet presAssocID="{30A47158-F479-4CCB-80A4-F69D18B31F9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093D7-8327-4FDC-A4F1-826776D6209C}" type="pres">
      <dgm:prSet presAssocID="{548C4EEC-3F48-4E6D-848B-6EB2A0D16050}" presName="sp" presStyleCnt="0"/>
      <dgm:spPr/>
    </dgm:pt>
    <dgm:pt modelId="{FB179776-D3D9-4D2E-AC7E-698687F1045D}" type="pres">
      <dgm:prSet presAssocID="{86DCD709-C226-41F1-9BD2-1041C5DC5AC0}" presName="composite" presStyleCnt="0"/>
      <dgm:spPr/>
    </dgm:pt>
    <dgm:pt modelId="{026D1B41-D8A9-4D4D-A62F-302A9E96ABC6}" type="pres">
      <dgm:prSet presAssocID="{86DCD709-C226-41F1-9BD2-1041C5DC5AC0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33C06-A8BD-4A67-8A2E-80EA1B042734}" type="pres">
      <dgm:prSet presAssocID="{86DCD709-C226-41F1-9BD2-1041C5DC5AC0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4A914-FE6D-4D0C-BDF7-0933F3E69727}" type="pres">
      <dgm:prSet presAssocID="{C2714653-7F8A-462A-9FBF-3645663A9B8F}" presName="sp" presStyleCnt="0"/>
      <dgm:spPr/>
    </dgm:pt>
    <dgm:pt modelId="{9A49D7C9-6FBF-4804-AC35-0F8C795A49F7}" type="pres">
      <dgm:prSet presAssocID="{7C5345D6-16DC-4662-8EF1-DC19CFAD77E9}" presName="composite" presStyleCnt="0"/>
      <dgm:spPr/>
    </dgm:pt>
    <dgm:pt modelId="{C7E39ACB-6FAD-4820-8D2A-BB36B2DA5093}" type="pres">
      <dgm:prSet presAssocID="{7C5345D6-16DC-4662-8EF1-DC19CFAD77E9}" presName="parentText" presStyleLbl="alignNode1" presStyleIdx="4" presStyleCnt="6" custLinFactNeighborX="7491" custLinFactNeighborY="-56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A76A0-BE74-4726-86E2-CA77CDE14D88}" type="pres">
      <dgm:prSet presAssocID="{7C5345D6-16DC-4662-8EF1-DC19CFAD77E9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BD56B-06E2-49E5-BB34-D916371201C2}" type="pres">
      <dgm:prSet presAssocID="{19DC04BD-EB34-46B5-8966-910636674A68}" presName="sp" presStyleCnt="0"/>
      <dgm:spPr/>
    </dgm:pt>
    <dgm:pt modelId="{FB4ABA06-C539-4AC4-8E18-4D2402C1B1E5}" type="pres">
      <dgm:prSet presAssocID="{E0FAE665-537B-47B8-97E6-E7082245CDC8}" presName="composite" presStyleCnt="0"/>
      <dgm:spPr/>
    </dgm:pt>
    <dgm:pt modelId="{F5B892ED-EB44-427A-A340-38A261DE9244}" type="pres">
      <dgm:prSet presAssocID="{E0FAE665-537B-47B8-97E6-E7082245CDC8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D6811-903B-41A5-B57B-8FFEDAD6E3A0}" type="pres">
      <dgm:prSet presAssocID="{E0FAE665-537B-47B8-97E6-E7082245CDC8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42046-08DC-456A-B64F-FB45033F6F35}" srcId="{30A47158-F479-4CCB-80A4-F69D18B31F93}" destId="{CD9B958F-55DC-4E82-8347-6FDAD5ED0599}" srcOrd="0" destOrd="0" parTransId="{6BA5CF8C-BF34-4A11-BA0A-8DC5E9517CF6}" sibTransId="{37B75284-E6DF-4CA1-9AE2-797FF8DD65F9}"/>
    <dgm:cxn modelId="{C4C8741C-3E1A-4047-898F-72E1D8EFEE33}" type="presOf" srcId="{7C5345D6-16DC-4662-8EF1-DC19CFAD77E9}" destId="{C7E39ACB-6FAD-4820-8D2A-BB36B2DA5093}" srcOrd="0" destOrd="0" presId="urn:microsoft.com/office/officeart/2005/8/layout/chevron2"/>
    <dgm:cxn modelId="{72CE7542-4C04-4A85-8364-A72A52C77F1C}" srcId="{AE84B740-09DB-4FF7-86BF-455C3264F6C2}" destId="{0849C7A4-10B6-46D9-81A4-DC453AF5A719}" srcOrd="0" destOrd="0" parTransId="{BFA11DF8-A64E-4100-B5BE-B970D6281117}" sibTransId="{357CBF97-7203-4C20-B66A-07795B9FDB3A}"/>
    <dgm:cxn modelId="{F4A1CF60-D1C4-46D3-AFA9-4C505B543337}" srcId="{BCD0F70B-00CD-42B3-9D89-6E81E7D33C90}" destId="{7C5345D6-16DC-4662-8EF1-DC19CFAD77E9}" srcOrd="4" destOrd="0" parTransId="{6BFBD20F-5F1E-496F-B989-CA3AAC3BB5BD}" sibTransId="{19DC04BD-EB34-46B5-8966-910636674A68}"/>
    <dgm:cxn modelId="{04B1A708-3917-4605-B29B-2B771C619AAF}" srcId="{E0FAE665-537B-47B8-97E6-E7082245CDC8}" destId="{4B383815-7702-4C5E-9BBD-D54F12DA54E6}" srcOrd="0" destOrd="0" parTransId="{E21125D2-C908-448A-8D29-D6EFBBFF3AAE}" sibTransId="{C3E4BD34-1693-4A3A-B8B1-24F2904F7BB6}"/>
    <dgm:cxn modelId="{D5C8FA08-D522-4057-8090-D8D79EC41732}" type="presOf" srcId="{30A47158-F479-4CCB-80A4-F69D18B31F93}" destId="{6FDBD070-AD8D-423A-8973-F1C0F0188C61}" srcOrd="0" destOrd="0" presId="urn:microsoft.com/office/officeart/2005/8/layout/chevron2"/>
    <dgm:cxn modelId="{E7ABA111-E7D3-4B05-A6A6-7721D76B7BA1}" type="presOf" srcId="{F94995A5-8432-45D5-BDCC-52C0A00E9009}" destId="{BB008303-05A6-48DF-9EAF-1C8CD1E764C2}" srcOrd="0" destOrd="0" presId="urn:microsoft.com/office/officeart/2005/8/layout/chevron2"/>
    <dgm:cxn modelId="{5A0FEDE1-B89B-465D-B4A6-A6610A5B9E88}" srcId="{BCD0F70B-00CD-42B3-9D89-6E81E7D33C90}" destId="{AE84B740-09DB-4FF7-86BF-455C3264F6C2}" srcOrd="1" destOrd="0" parTransId="{0EE12A93-F5A3-4055-8BC6-73A8FF14CCB1}" sibTransId="{31F53036-D0C6-4BA1-A025-93AB1B27B0C8}"/>
    <dgm:cxn modelId="{D7C7B66D-2FA1-449F-86E6-F7971869F07C}" type="presOf" srcId="{CD9B958F-55DC-4E82-8347-6FDAD5ED0599}" destId="{CB45A2EC-1854-4840-96EA-A0772F40941C}" srcOrd="0" destOrd="0" presId="urn:microsoft.com/office/officeart/2005/8/layout/chevron2"/>
    <dgm:cxn modelId="{72C9FF1D-C8EA-46C8-AB9B-4691195B286E}" srcId="{7C5345D6-16DC-4662-8EF1-DC19CFAD77E9}" destId="{72C9176D-4EA7-4401-BD53-1CB50B7F3D8E}" srcOrd="0" destOrd="0" parTransId="{192914EB-0DE2-4223-8833-910D88163C77}" sibTransId="{AFE52C60-26C6-4594-9DA6-2A92582FCA5B}"/>
    <dgm:cxn modelId="{0651449B-CF76-4786-89F5-393B81AB6596}" srcId="{BCD0F70B-00CD-42B3-9D89-6E81E7D33C90}" destId="{E0FAE665-537B-47B8-97E6-E7082245CDC8}" srcOrd="5" destOrd="0" parTransId="{28B7C422-1B3F-42DA-A06F-A7A228CD2D84}" sibTransId="{99E7DDEC-4F02-48F2-84FC-206947A59F12}"/>
    <dgm:cxn modelId="{0C07D388-7FB0-4563-AA7E-944FD7C149CA}" srcId="{BCD0F70B-00CD-42B3-9D89-6E81E7D33C90}" destId="{7D3B2020-3E6B-4740-ACB1-F3C514368C1A}" srcOrd="0" destOrd="0" parTransId="{15FF5987-B1D3-4346-8995-5C9675C74A44}" sibTransId="{E7D4F340-DBE9-4D9A-A5DD-287C3C3FD25F}"/>
    <dgm:cxn modelId="{5D1466B8-0B07-4FBE-BBE0-AEB071AA5BDA}" srcId="{BCD0F70B-00CD-42B3-9D89-6E81E7D33C90}" destId="{30A47158-F479-4CCB-80A4-F69D18B31F93}" srcOrd="2" destOrd="0" parTransId="{823C691D-8545-47ED-85BF-82C415C3E2E2}" sibTransId="{548C4EEC-3F48-4E6D-848B-6EB2A0D16050}"/>
    <dgm:cxn modelId="{6F15B8A9-F58B-459F-87E1-76C0316452C8}" type="presOf" srcId="{0849C7A4-10B6-46D9-81A4-DC453AF5A719}" destId="{6007E4A6-3210-425D-9B13-2854099D897A}" srcOrd="0" destOrd="0" presId="urn:microsoft.com/office/officeart/2005/8/layout/chevron2"/>
    <dgm:cxn modelId="{AAAB21BE-A636-494F-A409-816FBD63B2F7}" type="presOf" srcId="{4B383815-7702-4C5E-9BBD-D54F12DA54E6}" destId="{BD3D6811-903B-41A5-B57B-8FFEDAD6E3A0}" srcOrd="0" destOrd="0" presId="urn:microsoft.com/office/officeart/2005/8/layout/chevron2"/>
    <dgm:cxn modelId="{1609A015-E989-4603-AE40-B2596022A08F}" type="presOf" srcId="{7D3B2020-3E6B-4740-ACB1-F3C514368C1A}" destId="{F4780F10-8B6B-4B9B-83CB-4CDE637B1DA4}" srcOrd="0" destOrd="0" presId="urn:microsoft.com/office/officeart/2005/8/layout/chevron2"/>
    <dgm:cxn modelId="{0B83F44E-2485-4F5D-BCC3-1152171D0E4C}" type="presOf" srcId="{94796436-7360-4321-9D38-9F0A3E47CFC0}" destId="{BAF33C06-A8BD-4A67-8A2E-80EA1B042734}" srcOrd="0" destOrd="0" presId="urn:microsoft.com/office/officeart/2005/8/layout/chevron2"/>
    <dgm:cxn modelId="{F4B832D4-2565-4535-8A18-29741B94409E}" srcId="{BCD0F70B-00CD-42B3-9D89-6E81E7D33C90}" destId="{86DCD709-C226-41F1-9BD2-1041C5DC5AC0}" srcOrd="3" destOrd="0" parTransId="{0D1A8918-1B95-4E25-9071-14F2CF6507F9}" sibTransId="{C2714653-7F8A-462A-9FBF-3645663A9B8F}"/>
    <dgm:cxn modelId="{645E3037-A737-457B-B083-F5ED790FD92A}" type="presOf" srcId="{AE84B740-09DB-4FF7-86BF-455C3264F6C2}" destId="{871110D3-1DE6-4F70-9C95-97C8F009334B}" srcOrd="0" destOrd="0" presId="urn:microsoft.com/office/officeart/2005/8/layout/chevron2"/>
    <dgm:cxn modelId="{E849B8AC-FAA2-4716-8871-A53660B6D9FA}" type="presOf" srcId="{86DCD709-C226-41F1-9BD2-1041C5DC5AC0}" destId="{026D1B41-D8A9-4D4D-A62F-302A9E96ABC6}" srcOrd="0" destOrd="0" presId="urn:microsoft.com/office/officeart/2005/8/layout/chevron2"/>
    <dgm:cxn modelId="{54E187E3-5D1C-49A8-A3D7-3099248C6CFC}" srcId="{86DCD709-C226-41F1-9BD2-1041C5DC5AC0}" destId="{94796436-7360-4321-9D38-9F0A3E47CFC0}" srcOrd="0" destOrd="0" parTransId="{D4FFC252-C151-4E3D-AAF4-2101E54B2B0E}" sibTransId="{200A93C8-AAB1-4213-B713-07D84997FB00}"/>
    <dgm:cxn modelId="{111B8567-8A90-4A50-AA56-8B37490DB72B}" type="presOf" srcId="{E0FAE665-537B-47B8-97E6-E7082245CDC8}" destId="{F5B892ED-EB44-427A-A340-38A261DE9244}" srcOrd="0" destOrd="0" presId="urn:microsoft.com/office/officeart/2005/8/layout/chevron2"/>
    <dgm:cxn modelId="{EE3D15B8-2348-40D3-91BD-0BE1A6EB4BF9}" type="presOf" srcId="{72C9176D-4EA7-4401-BD53-1CB50B7F3D8E}" destId="{67FA76A0-BE74-4726-86E2-CA77CDE14D88}" srcOrd="0" destOrd="0" presId="urn:microsoft.com/office/officeart/2005/8/layout/chevron2"/>
    <dgm:cxn modelId="{9464DF9B-1B00-4859-BAAE-727F1CDF8CA2}" srcId="{7D3B2020-3E6B-4740-ACB1-F3C514368C1A}" destId="{F94995A5-8432-45D5-BDCC-52C0A00E9009}" srcOrd="0" destOrd="0" parTransId="{DD9BFC6E-DA96-40AB-89EA-EECD5117FEDD}" sibTransId="{5D90D79C-81CD-4EB6-A01D-7676ACA0C6BC}"/>
    <dgm:cxn modelId="{B0100168-0825-48A7-A0F6-4349E7757595}" type="presOf" srcId="{BCD0F70B-00CD-42B3-9D89-6E81E7D33C90}" destId="{5910F474-7789-4A3B-913A-DF6B9D99F9AF}" srcOrd="0" destOrd="0" presId="urn:microsoft.com/office/officeart/2005/8/layout/chevron2"/>
    <dgm:cxn modelId="{B7E58D64-8ECB-42FB-8F86-F2361A1CED83}" type="presParOf" srcId="{5910F474-7789-4A3B-913A-DF6B9D99F9AF}" destId="{D26530D3-7DE9-416B-B82B-6CD8919CF956}" srcOrd="0" destOrd="0" presId="urn:microsoft.com/office/officeart/2005/8/layout/chevron2"/>
    <dgm:cxn modelId="{F8952DC8-45C3-4D7C-9917-84F6DD3C92F1}" type="presParOf" srcId="{D26530D3-7DE9-416B-B82B-6CD8919CF956}" destId="{F4780F10-8B6B-4B9B-83CB-4CDE637B1DA4}" srcOrd="0" destOrd="0" presId="urn:microsoft.com/office/officeart/2005/8/layout/chevron2"/>
    <dgm:cxn modelId="{F63A8CFE-46B1-4B7E-967D-35C624BD95BE}" type="presParOf" srcId="{D26530D3-7DE9-416B-B82B-6CD8919CF956}" destId="{BB008303-05A6-48DF-9EAF-1C8CD1E764C2}" srcOrd="1" destOrd="0" presId="urn:microsoft.com/office/officeart/2005/8/layout/chevron2"/>
    <dgm:cxn modelId="{DD424140-A294-4690-A776-D7A34EBA4A8F}" type="presParOf" srcId="{5910F474-7789-4A3B-913A-DF6B9D99F9AF}" destId="{8EBEF9CC-6B5B-45EC-9727-5AE5BA89AC81}" srcOrd="1" destOrd="0" presId="urn:microsoft.com/office/officeart/2005/8/layout/chevron2"/>
    <dgm:cxn modelId="{A8AF7DFA-4A8B-4594-86D1-489887E6230D}" type="presParOf" srcId="{5910F474-7789-4A3B-913A-DF6B9D99F9AF}" destId="{E5A11C40-4BBA-4DCC-B430-BBD11646B4C4}" srcOrd="2" destOrd="0" presId="urn:microsoft.com/office/officeart/2005/8/layout/chevron2"/>
    <dgm:cxn modelId="{F1E37C07-17F5-46B7-96F3-A50BB7047D2A}" type="presParOf" srcId="{E5A11C40-4BBA-4DCC-B430-BBD11646B4C4}" destId="{871110D3-1DE6-4F70-9C95-97C8F009334B}" srcOrd="0" destOrd="0" presId="urn:microsoft.com/office/officeart/2005/8/layout/chevron2"/>
    <dgm:cxn modelId="{018E3440-9EA0-45CB-A079-445816C13ABF}" type="presParOf" srcId="{E5A11C40-4BBA-4DCC-B430-BBD11646B4C4}" destId="{6007E4A6-3210-425D-9B13-2854099D897A}" srcOrd="1" destOrd="0" presId="urn:microsoft.com/office/officeart/2005/8/layout/chevron2"/>
    <dgm:cxn modelId="{10070AEC-F528-417F-B27E-4ACA27702CB4}" type="presParOf" srcId="{5910F474-7789-4A3B-913A-DF6B9D99F9AF}" destId="{6032DA65-7C0D-4D17-94F4-6A1C4292EBA8}" srcOrd="3" destOrd="0" presId="urn:microsoft.com/office/officeart/2005/8/layout/chevron2"/>
    <dgm:cxn modelId="{00756C64-52BF-477A-98D1-9086872D64EC}" type="presParOf" srcId="{5910F474-7789-4A3B-913A-DF6B9D99F9AF}" destId="{F9EE243C-24E5-4E95-86B9-E94B9DCF20AD}" srcOrd="4" destOrd="0" presId="urn:microsoft.com/office/officeart/2005/8/layout/chevron2"/>
    <dgm:cxn modelId="{ECEEE410-C92D-4B20-AF03-3F96B4F11F92}" type="presParOf" srcId="{F9EE243C-24E5-4E95-86B9-E94B9DCF20AD}" destId="{6FDBD070-AD8D-423A-8973-F1C0F0188C61}" srcOrd="0" destOrd="0" presId="urn:microsoft.com/office/officeart/2005/8/layout/chevron2"/>
    <dgm:cxn modelId="{962CE234-A6B9-49BA-83CF-07B395BB72F5}" type="presParOf" srcId="{F9EE243C-24E5-4E95-86B9-E94B9DCF20AD}" destId="{CB45A2EC-1854-4840-96EA-A0772F40941C}" srcOrd="1" destOrd="0" presId="urn:microsoft.com/office/officeart/2005/8/layout/chevron2"/>
    <dgm:cxn modelId="{1595E456-9FC1-4D25-88A2-22DAAF40FD68}" type="presParOf" srcId="{5910F474-7789-4A3B-913A-DF6B9D99F9AF}" destId="{8D7093D7-8327-4FDC-A4F1-826776D6209C}" srcOrd="5" destOrd="0" presId="urn:microsoft.com/office/officeart/2005/8/layout/chevron2"/>
    <dgm:cxn modelId="{B469E3B8-082F-49E3-B54F-34B48763E1D8}" type="presParOf" srcId="{5910F474-7789-4A3B-913A-DF6B9D99F9AF}" destId="{FB179776-D3D9-4D2E-AC7E-698687F1045D}" srcOrd="6" destOrd="0" presId="urn:microsoft.com/office/officeart/2005/8/layout/chevron2"/>
    <dgm:cxn modelId="{2B373690-FCE5-4817-934A-23ECE5E4683D}" type="presParOf" srcId="{FB179776-D3D9-4D2E-AC7E-698687F1045D}" destId="{026D1B41-D8A9-4D4D-A62F-302A9E96ABC6}" srcOrd="0" destOrd="0" presId="urn:microsoft.com/office/officeart/2005/8/layout/chevron2"/>
    <dgm:cxn modelId="{2B847DEF-D26E-4CEA-B4A5-A33DFA55ADA1}" type="presParOf" srcId="{FB179776-D3D9-4D2E-AC7E-698687F1045D}" destId="{BAF33C06-A8BD-4A67-8A2E-80EA1B042734}" srcOrd="1" destOrd="0" presId="urn:microsoft.com/office/officeart/2005/8/layout/chevron2"/>
    <dgm:cxn modelId="{628D10B0-A907-47CE-806A-B476B2F8ECA2}" type="presParOf" srcId="{5910F474-7789-4A3B-913A-DF6B9D99F9AF}" destId="{8834A914-FE6D-4D0C-BDF7-0933F3E69727}" srcOrd="7" destOrd="0" presId="urn:microsoft.com/office/officeart/2005/8/layout/chevron2"/>
    <dgm:cxn modelId="{4CE91B18-4F3B-4C97-BF6E-87DD5F5E451F}" type="presParOf" srcId="{5910F474-7789-4A3B-913A-DF6B9D99F9AF}" destId="{9A49D7C9-6FBF-4804-AC35-0F8C795A49F7}" srcOrd="8" destOrd="0" presId="urn:microsoft.com/office/officeart/2005/8/layout/chevron2"/>
    <dgm:cxn modelId="{26205F91-FA07-4EFE-B7B8-1FEB6EFC0B03}" type="presParOf" srcId="{9A49D7C9-6FBF-4804-AC35-0F8C795A49F7}" destId="{C7E39ACB-6FAD-4820-8D2A-BB36B2DA5093}" srcOrd="0" destOrd="0" presId="urn:microsoft.com/office/officeart/2005/8/layout/chevron2"/>
    <dgm:cxn modelId="{39974839-E26F-4AB9-922F-971277D1B59E}" type="presParOf" srcId="{9A49D7C9-6FBF-4804-AC35-0F8C795A49F7}" destId="{67FA76A0-BE74-4726-86E2-CA77CDE14D88}" srcOrd="1" destOrd="0" presId="urn:microsoft.com/office/officeart/2005/8/layout/chevron2"/>
    <dgm:cxn modelId="{F39BDE23-0D55-4E21-AB3D-62E7CC3E28BA}" type="presParOf" srcId="{5910F474-7789-4A3B-913A-DF6B9D99F9AF}" destId="{04EBD56B-06E2-49E5-BB34-D916371201C2}" srcOrd="9" destOrd="0" presId="urn:microsoft.com/office/officeart/2005/8/layout/chevron2"/>
    <dgm:cxn modelId="{43D6EF6E-2CFD-485C-B6DB-2A37AE0B23B7}" type="presParOf" srcId="{5910F474-7789-4A3B-913A-DF6B9D99F9AF}" destId="{FB4ABA06-C539-4AC4-8E18-4D2402C1B1E5}" srcOrd="10" destOrd="0" presId="urn:microsoft.com/office/officeart/2005/8/layout/chevron2"/>
    <dgm:cxn modelId="{28228949-6FEB-4A4F-BF24-54C4C497C53F}" type="presParOf" srcId="{FB4ABA06-C539-4AC4-8E18-4D2402C1B1E5}" destId="{F5B892ED-EB44-427A-A340-38A261DE9244}" srcOrd="0" destOrd="0" presId="urn:microsoft.com/office/officeart/2005/8/layout/chevron2"/>
    <dgm:cxn modelId="{EB7CA70D-F68E-495B-8B70-64D300A745E7}" type="presParOf" srcId="{FB4ABA06-C539-4AC4-8E18-4D2402C1B1E5}" destId="{BD3D6811-903B-41A5-B57B-8FFEDAD6E3A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76944-4EEA-42F4-8EAC-530EA43CA1E0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0FCEC-0505-4344-A824-08A8FAB806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80AA-5D2B-40FF-A098-16B7848F165C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1133-3499-449C-833F-73D2CADE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8C66F-2470-4386-9863-FAB4D2875C86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8D3D2-5C05-426F-948B-AE2855B73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721BC-6C17-487B-901F-4C0FE80D352D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5DC4-0643-482D-A3E7-8CA383065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E43F-7D79-4561-822E-5B377421CD9A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FEC-9BA1-4D52-B7EC-8F0CFEE7E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1AB8-3979-49E7-ABD6-8131095D9352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2695-3C2E-416A-9F8D-4079D8995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F6255-AB13-4542-BE8D-42330278E812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DACFA-83D7-489E-9248-1F8211590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13CBE-AF13-4654-87C2-EC351734C152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9CD20-4B1C-4363-975A-3F64CCC71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B9C9-5CF7-4E7E-8BDB-99AE8B1E141D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53AE5-8D5F-452B-9099-1A5CE3BB4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34556-3F12-4BBC-BAC7-92BCD0817AB1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E65E-D830-47F8-B94A-DAD28D94F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13D5-3B89-47C9-AD52-810ED4B50187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2814F-D6EE-4027-850C-6E7DF09AD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CC63-14FD-4CC6-991A-C0D0AAF621F0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9AD7-5E0C-4A23-9678-8CC0C8490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F22EED-71E0-4A9D-9725-4CDAF83B17A4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032027-0CF0-48F0-8123-49D7FCAFF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4" name="Рисунок 3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7233"/>
            <a:ext cx="2143108" cy="24174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0034" y="2143116"/>
            <a:ext cx="807249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ПРОГРАММА </a:t>
            </a:r>
          </a:p>
          <a:p>
            <a:pPr algn="ctr"/>
            <a:r>
              <a:rPr lang="ru-RU" sz="4800" b="1" cap="all" spc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КОРРЕКЦИОННОЙ РАБОТЫ</a:t>
            </a:r>
            <a:endParaRPr lang="ru-RU" sz="4800" b="1" cap="all" spc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14290"/>
            <a:ext cx="68260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СОДЕРЖАНИЕ ПРОГРАММЫ ОПРЕДЕЛЯЮТ </a:t>
            </a:r>
            <a:r>
              <a:rPr lang="ru-RU" sz="40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ПРИНЦИПЫ: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8596" y="1214422"/>
            <a:ext cx="828680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dirty="0" smtClean="0"/>
              <a:t>- </a:t>
            </a:r>
            <a:r>
              <a:rPr lang="ru-RU" dirty="0"/>
              <a:t>принцип </a:t>
            </a:r>
            <a:r>
              <a:rPr lang="ru-RU" b="1" dirty="0"/>
              <a:t>комплексности. </a:t>
            </a:r>
            <a:r>
              <a:rPr lang="ru-RU" dirty="0"/>
              <a:t>При составлении плана работы по коррекции отклонений в психическом и (или) физическом здоровье каждого обучающегося учитываются его медицинские показатели (школьный врач, медсестра); результаты психологической (школьный психолог, дефектолог, учитель-логопед) и педагогической диагностик;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- принцип </a:t>
            </a:r>
            <a:r>
              <a:rPr lang="ru-RU" b="1" dirty="0"/>
              <a:t>достоверности. </a:t>
            </a:r>
            <a:r>
              <a:rPr lang="ru-RU" dirty="0"/>
              <a:t>Оценка предпосылок и причин возникающих трудностей с учетом социального статуса обучающегося, особенностей семьи, условий обучения и воспитания.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- принцип </a:t>
            </a:r>
            <a:r>
              <a:rPr lang="ru-RU" b="1" dirty="0"/>
              <a:t>гуманистической направленности. </a:t>
            </a:r>
            <a:r>
              <a:rPr lang="ru-RU" dirty="0"/>
              <a:t>Опора на потенциальные возможности обучающегося, учет его интересов и потребностей; создание ситуаций успеха в учении, общении со сверстниками и взрослыми;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- принцип </a:t>
            </a:r>
            <a:r>
              <a:rPr lang="ru-RU" b="1" dirty="0"/>
              <a:t>педагогической целесообразности. </a:t>
            </a:r>
            <a:r>
              <a:rPr lang="ru-RU" dirty="0"/>
              <a:t>Создание программ индивидуального развития обучающихся; интеграция усилий педагогического коллектива (педагоги, врач, психолог, учитель-логопед и др. специалисты), а также специалистов специализированных учреждений.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9516" y="214290"/>
            <a:ext cx="45242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НАПРАВЛЕНИЯ РАБОТЫ</a:t>
            </a:r>
            <a:endParaRPr lang="ru-RU" sz="32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700" dirty="0" smtClean="0"/>
              <a:t>Программа </a:t>
            </a:r>
            <a:r>
              <a:rPr lang="ru-RU" sz="1700" dirty="0"/>
              <a:t>коррекционной работы включает в себя взаимосвязанные направления, которые раскрывают ее основное содержание: </a:t>
            </a:r>
          </a:p>
          <a:p>
            <a:pPr lvl="0"/>
            <a:r>
              <a:rPr lang="ru-RU" sz="1700" b="1" i="1" u="sng" dirty="0" smtClean="0">
                <a:solidFill>
                  <a:schemeClr val="accent1">
                    <a:lumMod val="50000"/>
                  </a:schemeClr>
                </a:solidFill>
              </a:rPr>
              <a:t>-  </a:t>
            </a:r>
            <a:r>
              <a:rPr lang="ru-RU" sz="1700" b="1" i="1" u="sng" dirty="0">
                <a:solidFill>
                  <a:schemeClr val="accent1">
                    <a:lumMod val="50000"/>
                  </a:schemeClr>
                </a:solidFill>
              </a:rPr>
              <a:t>диагностическое</a:t>
            </a:r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700" dirty="0"/>
              <a:t>Обеспечивает своевременное выявление детей с ограниченными возможностями здоровья, проведение их комплексного обследования и подготовку рекомендаций по оказанию им </a:t>
            </a:r>
            <a:r>
              <a:rPr lang="ru-RU" sz="1700" dirty="0" err="1"/>
              <a:t>психолого-медико-педагогической</a:t>
            </a:r>
            <a:r>
              <a:rPr lang="ru-RU" sz="1700" dirty="0"/>
              <a:t> помощи в условиях образовательного учреждения;</a:t>
            </a:r>
          </a:p>
          <a:p>
            <a:pPr lvl="0"/>
            <a:r>
              <a:rPr lang="ru-RU" sz="1700" b="1" i="1" u="sng" dirty="0" smtClean="0">
                <a:solidFill>
                  <a:schemeClr val="accent1">
                    <a:lumMod val="50000"/>
                  </a:schemeClr>
                </a:solidFill>
              </a:rPr>
              <a:t>- коррекционно-развивающее.</a:t>
            </a:r>
            <a:r>
              <a:rPr lang="ru-RU" sz="1700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700" dirty="0" smtClean="0"/>
              <a:t>Обеспечивает </a:t>
            </a:r>
            <a:r>
              <a:rPr lang="ru-RU" sz="1700" dirty="0"/>
              <a:t>своевременную специализированную помощь в освоении содержания образования и коррекцию недостатков в физическом и (или) психическом развитии детей с ограниченными возможностями здоровья в условиях общеобразовательного учреждения; способствует формированию универсальных учебных действий у обучающихся (личностных, регулятивных, познавательных, коммуникативных);</a:t>
            </a:r>
          </a:p>
          <a:p>
            <a:pPr lvl="0"/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1700" b="1" u="sng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700" b="1" i="1" u="sng" dirty="0" smtClean="0">
                <a:solidFill>
                  <a:schemeClr val="accent1">
                    <a:lumMod val="50000"/>
                  </a:schemeClr>
                </a:solidFill>
              </a:rPr>
              <a:t>консультативное</a:t>
            </a:r>
            <a:r>
              <a:rPr lang="ru-RU" sz="1700" b="1" i="1" u="sng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700" dirty="0"/>
              <a:t>Обеспечивает непрерывность специального сопровождения детей с ограниченными возможностями здоровья и их семей по вопросам реализации дифференцированных психолого-педагогических условия обучения, воспитания, коррекции, развития и социализации обучающихся;</a:t>
            </a:r>
          </a:p>
          <a:p>
            <a:pPr lvl="0"/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700" b="1" u="sng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700" b="1" i="1" u="sng" dirty="0">
                <a:solidFill>
                  <a:schemeClr val="accent1">
                    <a:lumMod val="50000"/>
                  </a:schemeClr>
                </a:solidFill>
              </a:rPr>
              <a:t>информационно-просветительское.</a:t>
            </a:r>
            <a:r>
              <a:rPr lang="ru-RU" sz="1700" b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700" dirty="0"/>
              <a:t>Включает разъяснительную деятельность по вопросам, связанным с особенностями образовательного процесса для данной категории детей, со всеми участниками образовательного процесса – обучающимися, их родителями (законными представителями), педагогическими работниками.</a:t>
            </a:r>
          </a:p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357214"/>
            <a:ext cx="1447777" cy="1633093"/>
          </a:xfrm>
          <a:prstGeom prst="rect">
            <a:avLst/>
          </a:prstGeom>
        </p:spPr>
      </p:pic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214285" y="214313"/>
            <a:ext cx="8858312" cy="6429395"/>
            <a:chOff x="105255940" y="106659313"/>
            <a:chExt cx="10133935" cy="837430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108432906" y="106659313"/>
              <a:ext cx="3456000" cy="936000"/>
            </a:xfrm>
            <a:prstGeom prst="bevel">
              <a:avLst>
                <a:gd name="adj" fmla="val 12500"/>
              </a:avLst>
            </a:prstGeom>
            <a:solidFill>
              <a:srgbClr val="CCF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Arial" pitchFamily="34" charset="0"/>
                </a:rPr>
                <a:t>МОДУЛИ  ПРОГРАММЫ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Arial" pitchFamily="34" charset="0"/>
                </a:rPr>
                <a:t>КОРРЕКЦИОННОЙ РАБОТЫ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105335394" y="107939271"/>
              <a:ext cx="2196000" cy="936000"/>
            </a:xfrm>
            <a:prstGeom prst="bevel">
              <a:avLst>
                <a:gd name="adj" fmla="val 12500"/>
              </a:avLst>
            </a:prstGeom>
            <a:solidFill>
              <a:srgbClr val="CCEC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ffectLst>
              <a:softEdge rad="31750"/>
            </a:effec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Arial" pitchFamily="34" charset="0"/>
                </a:rPr>
                <a:t>ДИАГНОСТИЧЕСКИЙ МОДУЛЬ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108068612" y="107923229"/>
              <a:ext cx="2196000" cy="936000"/>
            </a:xfrm>
            <a:prstGeom prst="bevel">
              <a:avLst>
                <a:gd name="adj" fmla="val 12500"/>
              </a:avLst>
            </a:prstGeom>
            <a:solidFill>
              <a:srgbClr val="CCEC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ffectLst>
              <a:softEdge rad="31750"/>
            </a:effec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Arial" pitchFamily="34" charset="0"/>
                </a:rPr>
                <a:t>КОРРЕКЦИОННО –РАЗВИВАЮЩИЙ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Arial" pitchFamily="34" charset="0"/>
                </a:rPr>
                <a:t>МОДУЛЬ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>
              <a:off x="110776444" y="107939649"/>
              <a:ext cx="2196000" cy="936000"/>
            </a:xfrm>
            <a:prstGeom prst="bevel">
              <a:avLst>
                <a:gd name="adj" fmla="val 12500"/>
              </a:avLst>
            </a:prstGeom>
            <a:solidFill>
              <a:srgbClr val="CCEC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ffectLst>
              <a:softEdge rad="31750"/>
            </a:effec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Arial" pitchFamily="34" charset="0"/>
                </a:rPr>
                <a:t>КОНСУЛЬТАТИВНЫЙ МОДУЛЬ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113265018" y="107939650"/>
              <a:ext cx="2043132" cy="929055"/>
            </a:xfrm>
            <a:prstGeom prst="bevel">
              <a:avLst>
                <a:gd name="adj" fmla="val 12500"/>
              </a:avLst>
            </a:prstGeom>
            <a:solidFill>
              <a:srgbClr val="CCECFF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ffectLst>
              <a:softEdge rad="31750"/>
            </a:effec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Arial" pitchFamily="34" charset="0"/>
                </a:rPr>
                <a:t>ИНФОРМАЦИОННО-ПРОСВЕТИТЕЛЬСКИЙ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Arial" pitchFamily="34" charset="0"/>
                </a:rPr>
                <a:t>МОДУЛЬ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105255940" y="109067780"/>
              <a:ext cx="2376000" cy="5965834"/>
            </a:xfrm>
            <a:prstGeom prst="can">
              <a:avLst>
                <a:gd name="adj" fmla="val 7011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CCFFCC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выявление особых образовательных потребностей обучающихся с ограниченными возможностями здоровья при освоении основной образовательной программы основного общего образования;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проведение комплексной </a:t>
              </a:r>
              <a:r>
                <a:rPr kumimoji="0" lang="ru-RU" sz="87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социально-психолого-педагогической</a:t>
              </a: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диагностики нарушений в психическом и (или) физическом развитии обучающихся с ограниченными возможностями здоровья;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определение уровня актуального и зоны ближайшего развития обучающегося с ограниченными возможностями здоровья, выявление его резервных возможностей;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изучение развития эмоционально-волевой, познавательной, речевой сфер и личностных особенностей обучающихся;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изучение социальной ситуации развития и условий семейного воспитания ребёнка;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диагностика адаптивных возможностей и уровня социализации ребенка с ограниченными возможностями здоровья;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системный разносторонний контроль за уровнем и динамикой развития ребенка с ограниченными возможностями здоровья (мониторинг динамики развития, успешности освоения образовательных программ основного общего образования). </a:t>
              </a:r>
              <a:endParaRPr kumimoji="0" lang="ru-RU" sz="87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107707695" y="109052819"/>
              <a:ext cx="3182835" cy="5980796"/>
            </a:xfrm>
            <a:prstGeom prst="can">
              <a:avLst>
                <a:gd name="adj" fmla="val 572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CCFFCC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7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</a:t>
              </a: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реализация комплексного индивидуально ориентированного </a:t>
              </a:r>
              <a:r>
                <a:rPr kumimoji="0" lang="ru-RU" sz="86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социально-психолого-педагогического</a:t>
              </a: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и медицинского сопровождения в условиях образовательного процесса обучающихся с ограниченными возможностями здоровья с учетом особенностей психофизического развития;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выбор оптимальных для развития ребенка с ограниченными возможностями здоровья коррекционных программ/методик, методов и приемов обучения в соответствии с его особыми образовательными потребностями;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организация и проведение индивидуальных и групповых коррекционно-развивающих занятий, необходимых для преодоления нарушений развития и трудностей обучения;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коррекция и развитие высших психических функций, эмоционально-волевой, познавательной и речевой сфер;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развитие универсальных учебных действий в соответствии с требованиями основного общего образования;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формирование способов регуляции поведения и эмоциональных состояний;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развитие форм и навыков личностного общения в группе сверстников, коммуникативной компетенции;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развитие компетенций, необходимых для продолжения образования и профессионального самоопределения;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формирование навыков получения и использования информации (на основе ИКТ), способствующих повышению социальных компетенций и адаптации в реальных жизненных условиях;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6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социальная защита ребенка в случаях неблагоприятных условий жизни при психотравмирующих обстоятельствах. </a:t>
              </a:r>
              <a:endParaRPr kumimoji="0" lang="ru-RU" sz="86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110976709" y="109067767"/>
              <a:ext cx="1991440" cy="5965847"/>
            </a:xfrm>
            <a:prstGeom prst="can">
              <a:avLst>
                <a:gd name="adj" fmla="val 762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CCFFCC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выработка обоснованных рекомендаций по основным направлениям работы с обучающимися с ограниченными возможностями здоровья, единых для всех участников образовательного процесса;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консультирование специалистами педагогов по вопросам выбора индивидуально ориентированных методов и приемов работы с обучающимися с ограниченными возможностями здоровья;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консультативная помощь семье в вопросах выбора стратегии воспитания и приемов коррекционного обучения ребенка с ограниченными возможностями здоровья. </a:t>
              </a:r>
              <a:endPara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113101567" y="109067775"/>
              <a:ext cx="2288308" cy="5965837"/>
            </a:xfrm>
            <a:prstGeom prst="can">
              <a:avLst>
                <a:gd name="adj" fmla="val 771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CCFFCC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информационная поддержка образовательной деятельности обучающихся с особыми образовательными потребностями, их родителей (законных представителей), педагогических работников;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различные формы просветительской деятельности (лекции, беседы, информационные стенды, печатные материалы, информация на официальном сайте образовательного учреждения), направленные на разъяснение участникам образовательного процесса – обучающимся, их родителям, педагогическим работникам – вопросов, связанных с особенностями образовательного процесса и сопровождения обучающихся с ограниченными возможностями;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 проведение тематических выступлений для педагогов и родителей по разъяснению индивидуально-типологических особенностей различных категорий детей с ограниченными возможностями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. 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07280150" y="107609775"/>
              <a:ext cx="1260000" cy="360000"/>
            </a:xfrm>
            <a:prstGeom prst="line">
              <a:avLst/>
            </a:prstGeom>
            <a:noFill/>
            <a:ln w="44450" cmpd="thickThin">
              <a:solidFill>
                <a:srgbClr val="0070C0"/>
              </a:solidFill>
              <a:round/>
              <a:headEnd/>
              <a:tailEnd type="stealth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109026150" y="107591775"/>
              <a:ext cx="504000" cy="378000"/>
            </a:xfrm>
            <a:prstGeom prst="line">
              <a:avLst/>
            </a:prstGeom>
            <a:noFill/>
            <a:ln w="44450" cmpd="thickThin">
              <a:solidFill>
                <a:srgbClr val="0070C0"/>
              </a:solidFill>
              <a:round/>
              <a:headEnd/>
              <a:tailEnd type="stealth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111024150" y="107609775"/>
              <a:ext cx="882000" cy="396000"/>
            </a:xfrm>
            <a:prstGeom prst="line">
              <a:avLst/>
            </a:prstGeom>
            <a:noFill/>
            <a:ln w="44450" cmpd="thickThin">
              <a:solidFill>
                <a:srgbClr val="0070C0"/>
              </a:solidFill>
              <a:round/>
              <a:headEnd/>
              <a:tailEnd type="stealth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>
              <a:off x="111888150" y="107591775"/>
              <a:ext cx="1746000" cy="396000"/>
            </a:xfrm>
            <a:prstGeom prst="line">
              <a:avLst/>
            </a:prstGeom>
            <a:noFill/>
            <a:ln w="44450" cmpd="thickThin">
              <a:solidFill>
                <a:srgbClr val="0070C0"/>
              </a:solidFill>
              <a:round/>
              <a:headEnd/>
              <a:tailEnd type="stealth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114210150" y="108887775"/>
              <a:ext cx="0" cy="252000"/>
            </a:xfrm>
            <a:prstGeom prst="line">
              <a:avLst/>
            </a:prstGeom>
            <a:noFill/>
            <a:ln w="38100" cmpd="dbl">
              <a:solidFill>
                <a:srgbClr val="0070C0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11878624" y="108875093"/>
              <a:ext cx="0" cy="252000"/>
            </a:xfrm>
            <a:prstGeom prst="line">
              <a:avLst/>
            </a:prstGeom>
            <a:noFill/>
            <a:ln w="38100" cmpd="dbl">
              <a:solidFill>
                <a:srgbClr val="0070C0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109167491" y="108859197"/>
              <a:ext cx="0" cy="252000"/>
            </a:xfrm>
            <a:prstGeom prst="line">
              <a:avLst/>
            </a:prstGeom>
            <a:noFill/>
            <a:ln w="38100" cmpd="dbl">
              <a:solidFill>
                <a:srgbClr val="0070C0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106428335" y="108869775"/>
              <a:ext cx="0" cy="252000"/>
            </a:xfrm>
            <a:prstGeom prst="line">
              <a:avLst/>
            </a:prstGeom>
            <a:noFill/>
            <a:ln w="38100" cmpd="dbl">
              <a:solidFill>
                <a:srgbClr val="0070C0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214290"/>
            <a:ext cx="73479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Механизм реализации программы</a:t>
            </a:r>
            <a:endParaRPr lang="ru-RU" sz="32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571612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 взаимодействие специалистов образовательного учреждения, обеспечивающее системное сопровождение обучающихся с особыми образовательными потребностями (создание психолого – медико – педагогического консилиума образовательного учреждения)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 социальное партнерство, в т.ч. сетевое взаимодействие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 вариативные формы получения образования:</a:t>
            </a:r>
          </a:p>
          <a:p>
            <a:pPr lvl="2"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dirty="0" smtClean="0"/>
              <a:t>обучение в общеобразовательном классе;</a:t>
            </a:r>
          </a:p>
          <a:p>
            <a:pPr lvl="2"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dirty="0" smtClean="0"/>
              <a:t>обучение в специальном (коррекционном) классе;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 обучение с использованием надомной (индивидуальной) формы обучения;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 организация дистанционного обучения, в т.ч. посредством сотрудничества со Школой дистанционного обучения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000" dirty="0" smtClean="0"/>
              <a:t>коррекционная составляющая урочной, внеурочной и внешкольной деятельности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059" y="214290"/>
            <a:ext cx="64522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ЭТАПЫ реализации программы</a:t>
            </a:r>
          </a:p>
          <a:p>
            <a:pPr algn="ctr"/>
            <a:r>
              <a:rPr lang="ru-RU" sz="16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(ежегодный цикл)</a:t>
            </a:r>
            <a:endParaRPr lang="ru-RU" sz="16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174040"/>
            <a:ext cx="864399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этап </a:t>
            </a:r>
            <a:r>
              <a:rPr lang="ru-RU" sz="1600" i="1" dirty="0" smtClean="0"/>
              <a:t>(май-сентябрь). </a:t>
            </a:r>
            <a:r>
              <a:rPr lang="ru-RU" sz="1600" dirty="0" smtClean="0"/>
              <a:t>Сбор и анализ информации (информационно-аналитическая деятельность). Результатом работы на данном этапе должна стать оценка контингента обучающихся для учета особенностей развития детей, определения специфики и их особых образовательных потребностей; оценка образовательной среды с целью соответствия требованиям программно-методического, материально-технической и кадровой базы учреждения.</a:t>
            </a:r>
          </a:p>
          <a:p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этап </a:t>
            </a:r>
            <a:r>
              <a:rPr lang="ru-RU" sz="1600" i="1" dirty="0" smtClean="0"/>
              <a:t>(октябрь-май). </a:t>
            </a:r>
            <a:r>
              <a:rPr lang="ru-RU" sz="1600" dirty="0" smtClean="0"/>
              <a:t>Этап планирования, организации и координации (организационно-исполнительская деятельность). Практическая реализация Программы коррекционной работы. Результатом работы на этом этапе является особым образом организованный образовательный процесс, имеющий </a:t>
            </a:r>
            <a:r>
              <a:rPr lang="ru-RU" sz="1600" dirty="0" err="1" smtClean="0"/>
              <a:t>коррекционно</a:t>
            </a:r>
            <a:r>
              <a:rPr lang="ru-RU" sz="1600" dirty="0" smtClean="0"/>
              <a:t> – развивающую направленность, а также процесс специального психолого-педагогического сопровождения обучающихся с ограниченными возможностями здоровья со специально созданными (вариативными) условиями обучения, воспитания, развития, социализации категории обучающихся с ОВЗ.</a:t>
            </a:r>
          </a:p>
          <a:p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III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этап </a:t>
            </a:r>
            <a:r>
              <a:rPr lang="ru-RU" sz="1600" i="1" dirty="0" smtClean="0"/>
              <a:t>(май – июнь). </a:t>
            </a:r>
            <a:r>
              <a:rPr lang="ru-RU" sz="1600" dirty="0" smtClean="0"/>
              <a:t>Этап диагностики коррекционно-развивающей образовательной среды (контрольно-диагностическая деятельность). Результатом является констатация соответствия созданных условий и выбранных коррекционно-развивающих и образовательных программ особым образовательным потребностям обучающихся с ОВЗ.</a:t>
            </a:r>
          </a:p>
          <a:p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IV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этап </a:t>
            </a:r>
            <a:r>
              <a:rPr lang="ru-RU" sz="1600" i="1" dirty="0" smtClean="0"/>
              <a:t>(август – сентябрь). </a:t>
            </a:r>
            <a:r>
              <a:rPr lang="ru-RU" sz="1600" dirty="0" smtClean="0"/>
              <a:t> Этап регуляции и корректировки (регулятивно – корректировочная деятельность). Результатом является внесение необходимых изменений в образовательный процесс и процесс сопровождения обучающихся с ограниченными возможностями здоровья, корректировка условий и форм обучения, методов и приемов работы. </a:t>
            </a: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42852"/>
            <a:ext cx="750099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ru-RU" sz="22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ПСИХОЛОГО-МЕДИКО-ПЕДАГОГИЧЕСКОЕ СОПРОВОЖДЕНИЕ обучающихся с  ОВЗ</a:t>
            </a:r>
            <a:endParaRPr lang="ru-RU" sz="22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857232"/>
          <a:ext cx="814393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214290"/>
            <a:ext cx="71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400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Содержание программы коррекционной работы </a:t>
            </a:r>
          </a:p>
          <a:p>
            <a:pPr algn="ctr"/>
            <a:r>
              <a:rPr lang="ru-RU" sz="2000" cap="all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ПСИхолого-медико-педагогическое</a:t>
            </a:r>
            <a:r>
              <a:rPr lang="ru-RU" sz="2000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 сопровождение детей с </a:t>
            </a:r>
            <a:r>
              <a:rPr lang="ru-RU" sz="2000" cap="all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овз</a:t>
            </a:r>
            <a:endParaRPr lang="ru-RU" sz="2000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49" y="-275795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1" y="1285861"/>
          <a:ext cx="8786875" cy="51987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7375"/>
                <a:gridCol w="1757375"/>
                <a:gridCol w="1757375"/>
                <a:gridCol w="1757375"/>
                <a:gridCol w="1757375"/>
              </a:tblGrid>
              <a:tr h="7858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ПСИХОЛОГИЧЕСКОЕ сопровождение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ЛОГОПЕДИЧЕСКОЕ</a:t>
                      </a:r>
                      <a:r>
                        <a:rPr lang="ru-RU" sz="1400" baseline="0" dirty="0" smtClean="0"/>
                        <a:t> сопровождение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СОЦИАЛЬНО-ПЕДАГОГИЧЕСКОЕ сопровождение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МЕДИЦИНСКОЕ</a:t>
                      </a:r>
                      <a:r>
                        <a:rPr lang="ru-RU" sz="1400" baseline="0" dirty="0" smtClean="0"/>
                        <a:t> СОПРОВОЖДЕНИЕ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/>
                        <a:t>СОПРОВОЖДЕНИЕ СПЕЦИАЛИСТОВ</a:t>
                      </a:r>
                      <a:endParaRPr lang="ru-RU" sz="1400" dirty="0"/>
                    </a:p>
                  </a:txBody>
                  <a:tcPr/>
                </a:tc>
              </a:tr>
              <a:tr h="793297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/>
                        <a:t>Педагог - психолог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/>
                        <a:t>Учитель-логопед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/>
                        <a:t>Классный руководитель, социальный педагог, учителя-предметники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/>
                        <a:t>Медицинский работник(и)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/>
                        <a:t>Специалисты (тифлопедагог, дефектолог и другие)</a:t>
                      </a:r>
                      <a:endParaRPr lang="ru-RU" sz="1200" i="1" dirty="0"/>
                    </a:p>
                  </a:txBody>
                  <a:tcPr/>
                </a:tc>
              </a:tr>
              <a:tr h="30386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ДИАГНОСТИЧЕСКАЯ РАБОТА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3401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Задачи: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Содержание и формы работы: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Ожидаемые результаты:</a:t>
                      </a:r>
                      <a:endParaRPr lang="ru-RU" sz="1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Задачи: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Содержание и формы работы: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Ожидаемые результаты: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Задачи: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Содержание и формы работы: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Ожидаемые результаты: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Задачи: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Содержание и формы работы: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Ожидаемые результаты: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Задачи: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Содержание и формы работы: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Ожидаемые результаты: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29053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КОРРЕКЦИОННО-РАЗВИВАЮЩАЯ РАБОТА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1598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</a:tr>
              <a:tr h="35044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ПРОФИЛАКТИЧЕСКАЯ РАБОТА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2950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</a:tr>
              <a:tr h="30014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КОНСУЛЬТАТИВНАЯ РАБОТА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7223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</a:tr>
              <a:tr h="35044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ИНФОРМАЦИОННО-ПРОСВЕТИТЕЛЬСКАЯ РАБОТА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2060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14290"/>
            <a:ext cx="74455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Взаимодействие субъектов </a:t>
            </a:r>
            <a:r>
              <a:rPr lang="ru-RU" sz="1400" b="1" cap="all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психолого-медико-педагогического</a:t>
            </a:r>
            <a:r>
              <a:rPr lang="ru-RU" sz="14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 сопровождения</a:t>
            </a:r>
          </a:p>
          <a:p>
            <a:pPr algn="ctr"/>
            <a:r>
              <a:rPr lang="ru-RU" sz="14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(функциональный и содержательный компонент)</a:t>
            </a:r>
            <a:endParaRPr lang="ru-RU" sz="14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6" y="928670"/>
          <a:ext cx="8572561" cy="5785519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755568"/>
                <a:gridCol w="2530712"/>
                <a:gridCol w="4286281"/>
              </a:tblGrid>
              <a:tr h="284802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dirty="0"/>
                        <a:t>Участник сопровождения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Функции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Содержание работы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</a:tr>
              <a:tr h="3080390">
                <a:tc>
                  <a:txBody>
                    <a:bodyPr/>
                    <a:lstStyle/>
                    <a:p>
                      <a:pPr lvl="0" indent="0" algn="just">
                        <a:spcAft>
                          <a:spcPts val="0"/>
                        </a:spcAft>
                      </a:pPr>
                      <a:r>
                        <a:rPr lang="ru-RU" sz="1250" b="1" dirty="0"/>
                        <a:t>Председатель ПМПК </a:t>
                      </a:r>
                      <a:endParaRPr lang="ru-RU" sz="1250" b="1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 dirty="0"/>
                        <a:t>Научно-методическое обеспечение </a:t>
                      </a:r>
                      <a:r>
                        <a:rPr lang="ru-RU" sz="1250" dirty="0" err="1"/>
                        <a:t>учебно</a:t>
                      </a:r>
                      <a:r>
                        <a:rPr lang="ru-RU" sz="1250" dirty="0"/>
                        <a:t> -  -воспитательного процесса.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 dirty="0"/>
                        <a:t>Аналитическая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 dirty="0"/>
                        <a:t>Контролирующая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 dirty="0"/>
                        <a:t>Координирующая</a:t>
                      </a:r>
                      <a:endParaRPr lang="ru-RU" sz="125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4325" algn="l"/>
                        </a:tabLst>
                      </a:pPr>
                      <a:r>
                        <a:rPr lang="ru-RU" sz="1250" dirty="0"/>
                        <a:t>Перспективное планирование деятельности ПМПК.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4325" algn="l"/>
                        </a:tabLst>
                      </a:pPr>
                      <a:r>
                        <a:rPr lang="ru-RU" sz="1250" dirty="0"/>
                        <a:t>Координация работы педагогов через проведение консилиума.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4325" algn="l"/>
                        </a:tabLst>
                      </a:pPr>
                      <a:r>
                        <a:rPr lang="ru-RU" sz="1250" dirty="0"/>
                        <a:t>Повышение профессионального мастерства педагогов через курсы повышения квалификации, ознакомление с передовым педагогическим опытом.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4325" algn="l"/>
                        </a:tabLst>
                      </a:pPr>
                      <a:r>
                        <a:rPr lang="ru-RU" sz="1250" dirty="0"/>
                        <a:t>Создание условий, способствующих благоприятному микроклимату в коллективе педагогов.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4325" algn="l"/>
                        </a:tabLst>
                      </a:pPr>
                      <a:r>
                        <a:rPr lang="ru-RU" sz="1250" dirty="0"/>
                        <a:t>Контроль </a:t>
                      </a:r>
                      <a:r>
                        <a:rPr lang="ru-RU" sz="1250" dirty="0" smtClean="0"/>
                        <a:t>за:</a:t>
                      </a:r>
                      <a:r>
                        <a:rPr lang="ru-RU" sz="1250" baseline="0" dirty="0" smtClean="0"/>
                        <a:t> </a:t>
                      </a:r>
                      <a:r>
                        <a:rPr lang="ru-RU" sz="1250" dirty="0" smtClean="0"/>
                        <a:t>ведением документации;</a:t>
                      </a:r>
                      <a:r>
                        <a:rPr lang="ru-RU" sz="1250" baseline="0" dirty="0" smtClean="0"/>
                        <a:t> </a:t>
                      </a:r>
                      <a:r>
                        <a:rPr lang="ru-RU" sz="1250" dirty="0" smtClean="0"/>
                        <a:t>осуществлением </a:t>
                      </a:r>
                      <a:r>
                        <a:rPr lang="ru-RU" sz="1250" dirty="0"/>
                        <a:t>диагностического </a:t>
                      </a:r>
                      <a:r>
                        <a:rPr lang="ru-RU" sz="1250" dirty="0" smtClean="0"/>
                        <a:t>обследования;</a:t>
                      </a:r>
                      <a:r>
                        <a:rPr lang="ru-RU" sz="1250" baseline="0" dirty="0" smtClean="0"/>
                        <a:t> </a:t>
                      </a:r>
                      <a:r>
                        <a:rPr lang="ru-RU" sz="1250" dirty="0" smtClean="0"/>
                        <a:t>соответствием </a:t>
                      </a:r>
                      <a:r>
                        <a:rPr lang="ru-RU" sz="1250" dirty="0"/>
                        <a:t>намеченного плана работы результатам </a:t>
                      </a:r>
                      <a:r>
                        <a:rPr lang="ru-RU" sz="1250" dirty="0" smtClean="0"/>
                        <a:t>диагностики;</a:t>
                      </a:r>
                      <a:r>
                        <a:rPr lang="ru-RU" sz="1250" baseline="0" dirty="0" smtClean="0"/>
                        <a:t> </a:t>
                      </a:r>
                      <a:r>
                        <a:rPr lang="ru-RU" sz="1250" dirty="0" smtClean="0"/>
                        <a:t>осуществлением </a:t>
                      </a:r>
                      <a:r>
                        <a:rPr lang="ru-RU" sz="1250" dirty="0"/>
                        <a:t>учебно-воспитательного процесса в соответствии с намеченным </a:t>
                      </a:r>
                      <a:r>
                        <a:rPr lang="ru-RU" sz="1250" dirty="0" smtClean="0"/>
                        <a:t>планом;</a:t>
                      </a:r>
                      <a:r>
                        <a:rPr lang="ru-RU" sz="1250" baseline="0" dirty="0" smtClean="0"/>
                        <a:t> </a:t>
                      </a:r>
                      <a:r>
                        <a:rPr lang="ru-RU" sz="1250" dirty="0" smtClean="0"/>
                        <a:t>результативностью </a:t>
                      </a:r>
                      <a:r>
                        <a:rPr lang="ru-RU" sz="1250" dirty="0"/>
                        <a:t>реализации Программы коррекционной работы</a:t>
                      </a:r>
                      <a:r>
                        <a:rPr lang="ru-RU" sz="1250" dirty="0" smtClean="0"/>
                        <a:t>.</a:t>
                      </a:r>
                    </a:p>
                  </a:txBody>
                  <a:tcPr marL="19538" marR="19538" marT="0" marB="0"/>
                </a:tc>
              </a:tr>
              <a:tr h="2278409">
                <a:tc>
                  <a:txBody>
                    <a:bodyPr/>
                    <a:lstStyle/>
                    <a:p>
                      <a:pPr lvl="0" indent="0" algn="l">
                        <a:spcAft>
                          <a:spcPts val="0"/>
                        </a:spcAft>
                      </a:pPr>
                      <a:r>
                        <a:rPr lang="ru-RU" sz="1250" b="1" dirty="0"/>
                        <a:t>Классный </a:t>
                      </a:r>
                      <a:r>
                        <a:rPr lang="ru-RU" sz="1250" b="1" dirty="0" smtClean="0"/>
                        <a:t>руководитель,</a:t>
                      </a:r>
                    </a:p>
                    <a:p>
                      <a:pPr lvl="0" indent="0" algn="l">
                        <a:spcAft>
                          <a:spcPts val="0"/>
                        </a:spcAft>
                      </a:pPr>
                      <a:r>
                        <a:rPr lang="ru-RU" sz="1250" b="1" dirty="0" smtClean="0"/>
                        <a:t>Социальный педагог</a:t>
                      </a:r>
                    </a:p>
                    <a:p>
                      <a:pPr lvl="0" indent="0" algn="l">
                        <a:spcAft>
                          <a:spcPts val="0"/>
                        </a:spcAft>
                      </a:pPr>
                      <a:r>
                        <a:rPr lang="ru-RU" sz="1250" b="1" dirty="0" smtClean="0"/>
                        <a:t>Учителя - предметники</a:t>
                      </a:r>
                      <a:endParaRPr lang="ru-RU" sz="1250" b="1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/>
                        <a:t>Исполнительская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/>
                        <a:t>Аналитическая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/>
                        <a:t>Организаторская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/>
                        <a:t>Диагностическая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/>
                        <a:t>Коррекционная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50"/>
                        <a:t>Прогностическая</a:t>
                      </a:r>
                      <a:endParaRPr lang="ru-RU" sz="125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50" dirty="0"/>
                        <a:t>Диагностика познавательных способностей, развития учащихся в разных видах деятельности.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50" dirty="0"/>
                        <a:t>Составление планов индивидуального развития ребенка.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50" dirty="0"/>
                        <a:t>Разработка и уточнение образовательных маршрутов.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50" dirty="0"/>
                        <a:t>Организация различных видом деятельности учащихся с ОВЗ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50" dirty="0"/>
                        <a:t>Создание благоприятного микроклимата в ученическом коллективе.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50" dirty="0"/>
                        <a:t>Создание коррекционно-развивающей среды.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50" dirty="0"/>
                        <a:t>Коррекционная работа.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50" dirty="0"/>
                        <a:t>Анализ эффективности коррекционной работы.</a:t>
                      </a:r>
                      <a:endParaRPr lang="ru-RU" sz="125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</a:tr>
            </a:tbl>
          </a:graphicData>
        </a:graphic>
      </p:graphicFrame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69" y="-285775"/>
            <a:ext cx="1329962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14290"/>
            <a:ext cx="74455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Взаимодействие субъектов </a:t>
            </a:r>
            <a:r>
              <a:rPr lang="ru-RU" sz="1400" b="1" cap="all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психолого-медико-педагогического</a:t>
            </a:r>
            <a:r>
              <a:rPr lang="ru-RU" sz="14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 сопровождения</a:t>
            </a:r>
          </a:p>
          <a:p>
            <a:pPr algn="ctr"/>
            <a:r>
              <a:rPr lang="ru-RU" sz="14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(функциональный и содержательный компонент)</a:t>
            </a:r>
            <a:endParaRPr lang="ru-RU" sz="14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6" y="928670"/>
          <a:ext cx="8572561" cy="5824574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755568"/>
                <a:gridCol w="2530712"/>
                <a:gridCol w="4286281"/>
              </a:tblGrid>
              <a:tr h="280028"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400" dirty="0"/>
                        <a:t>Участник сопровождения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Функции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Содержание работы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</a:tr>
              <a:tr h="266025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Педагог-психолог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Учитель-логопед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(тифлопедагог, дефектолог и другие коррекционные специалисты)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Диагностическая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Прогностическая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Организаторская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Коррекционная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Комплиментарная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Контролирующая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Консультативная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/>
                        <a:t>Диагностика на момент поступления, в течение процесса обучения и на конец обучения.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/>
                        <a:t>Составление прогноза развития учащегося с ОВЗ, взаимодействие с другими специалистами образовательного учреждения в составлении планов работы, индивидуальных маршрутов для учащихся.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/>
                        <a:t>Организация системы занятий с учащимися по коррекции имеющихся отклонений.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/>
                        <a:t>Разработка рекомендаций для педагогов и родителей.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/>
                        <a:t>Контроль деятельности педагогов по организации учебно-воспитательного процесса.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/>
                        <a:t>Оценка эффективности Программы коррекционно-развивающей работы, внесение корректировок.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</a:tr>
              <a:tr h="218895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Медицинский персонал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Диагностическая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Прогностическая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Контролирующая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Аналитическая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Консультативная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dirty="0"/>
                        <a:t>Диагностика состояния здоровья.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dirty="0"/>
                        <a:t>Составление прогноза физического развития учащегося (совместно с руководителем </a:t>
                      </a:r>
                      <a:r>
                        <a:rPr lang="ru-RU" sz="1200" dirty="0" err="1"/>
                        <a:t>физвоспитания</a:t>
                      </a:r>
                      <a:r>
                        <a:rPr lang="ru-RU" sz="1200" dirty="0"/>
                        <a:t>).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dirty="0"/>
                        <a:t>Контроль </a:t>
                      </a:r>
                      <a:r>
                        <a:rPr lang="ru-RU" sz="1200" dirty="0" err="1"/>
                        <a:t>физкультурно</a:t>
                      </a:r>
                      <a:r>
                        <a:rPr lang="ru-RU" sz="1200" dirty="0"/>
                        <a:t> - оздоровительной работы.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dirty="0"/>
                        <a:t>Разработка рекомендаций для педагогов и родителей.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dirty="0"/>
                        <a:t>Анализ заболеваемости, физкультурно-оздоровительной работы. Анализ состояния здоровья учащихся с ОВЗ.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dirty="0"/>
                        <a:t>Обеспечение повседневного санитарно-гигиенического режима, ежедневный контроль за психическим и соматическим состоянием учащихся.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200" dirty="0"/>
                        <a:t>Отслеживание учащихся в период адаптации.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</a:tr>
              <a:tr h="46596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Семья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Char char="•"/>
                      </a:pPr>
                      <a:r>
                        <a:rPr lang="ru-RU" sz="1200"/>
                        <a:t>Комплиментарная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Равноправные члены системы психолого-педагогического сопровождения.</a:t>
                      </a:r>
                    </a:p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Активное взаимодействие.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538" marR="19538" marT="0" marB="0"/>
                </a:tc>
              </a:tr>
            </a:tbl>
          </a:graphicData>
        </a:graphic>
      </p:graphicFrame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85775"/>
            <a:ext cx="1285852" cy="145044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357166"/>
            <a:ext cx="60912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Условия реализации программы</a:t>
            </a:r>
            <a:endParaRPr lang="ru-RU" sz="28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00034" y="1357298"/>
          <a:ext cx="800105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0544" y="214290"/>
            <a:ext cx="56030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ТРЕБОВАНИЯ ФГОС ООО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3" name="Рисунок 2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85776"/>
            <a:ext cx="1447777" cy="16330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225713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Программа должна содержать:</a:t>
            </a:r>
          </a:p>
          <a:p>
            <a:r>
              <a:rPr lang="ru-RU" dirty="0" smtClean="0"/>
              <a:t>1) цели и задачи коррекционной работы с обучающимися на ступени основного общего образования;</a:t>
            </a:r>
          </a:p>
          <a:p>
            <a:r>
              <a:rPr lang="ru-RU" dirty="0" smtClean="0"/>
              <a:t>2) перечень и содержание индивидуально ориентированных коррекционных направлений работы, способствующих освоению обучающимися с особыми образовательными потребностями основной образовательной программы основного общего образования;</a:t>
            </a:r>
          </a:p>
          <a:p>
            <a:r>
              <a:rPr lang="ru-RU" dirty="0" smtClean="0"/>
              <a:t>3) систему комплексного </a:t>
            </a:r>
            <a:r>
              <a:rPr lang="ru-RU" dirty="0" err="1" smtClean="0"/>
              <a:t>психолого-медико-социального</a:t>
            </a:r>
            <a:r>
              <a:rPr lang="ru-RU" dirty="0" smtClean="0"/>
              <a:t> сопровождения и поддержки обучающихся с ограниченными возможностями здоровья, включающую комплексное обследование, мониторинг динамики развития, успешности освоения основной образовательной программы основного общего образования;</a:t>
            </a:r>
          </a:p>
          <a:p>
            <a:r>
              <a:rPr lang="ru-RU" dirty="0" smtClean="0"/>
              <a:t>4) механизм взаимодействия, предусматривающий общую целевую и единую стратегическую направленность работы с учетом </a:t>
            </a:r>
            <a:r>
              <a:rPr lang="ru-RU" dirty="0" err="1" smtClean="0"/>
              <a:t>вариативно-деятельностной</a:t>
            </a:r>
            <a:r>
              <a:rPr lang="ru-RU" dirty="0" smtClean="0"/>
              <a:t> тактики учителей, специалистов в области коррекционной и специальной педагогики, специальной психологии, медицинских работников образовательного учреждения, других образовательных учреждений и институтов общества, реализующийся в единстве урочной, внеурочной и внешкольной деятельности;</a:t>
            </a:r>
          </a:p>
          <a:p>
            <a:r>
              <a:rPr lang="ru-RU" dirty="0" smtClean="0"/>
              <a:t>5) планируемые результаты коррекционной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7622984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5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Ожидаемые результаты внедрения Программы</a:t>
            </a:r>
            <a:endParaRPr lang="ru-RU" sz="25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64399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endParaRPr lang="ru-RU" sz="1600" dirty="0" smtClean="0"/>
          </a:p>
          <a:p>
            <a:pPr lvl="0">
              <a:buFont typeface="Wingdings" pitchFamily="2" charset="2"/>
              <a:buChar char="ü"/>
            </a:pPr>
            <a:r>
              <a:rPr lang="ru-RU" sz="1700" dirty="0" smtClean="0"/>
              <a:t>  удовлетворение особых образовательных потребностей обучающихся с ОВЗ при освоении ими основной образовательной программы;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/>
              <a:t>  компенсация имеющихся отклонений в физическом и психическом развитии средствами комплексного психолого - медико - педагогического сопровождения; пропедевтика вторичных отклонений;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/>
              <a:t>  развитие у обучающихся с ОВЗ адекватных представлений о собственных возможностях и ограничениях, о насущно необходимом жизнеобеспечении, способности вступать в коммуникацию со взрослыми  и сверстниками по вопросам медицинского сопровождения и созданию специальных условий для пребывания в школе, своих нуждах и правах в организации обучения;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/>
              <a:t>  осмысление своего социального окружения и освоение соответствующих возрасту системы ценностей и социальных ролей.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/>
              <a:t>  овладение социально-бытовыми умениями и навыками коммуникации, используемыми в повседневной жизни;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/>
              <a:t>  формирование высокоэффективных поведенческих стратегий и личностных ресурсов </a:t>
            </a:r>
          </a:p>
          <a:p>
            <a:pPr lvl="0"/>
            <a:r>
              <a:rPr lang="ru-RU" sz="1700" dirty="0" smtClean="0"/>
              <a:t>у обучающихся с ограниченными возможностями здоровья;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/>
              <a:t>   включение в систему коррекционной работы образовательного учреждения взаимодействия с другими организациями;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dirty="0" smtClean="0"/>
              <a:t>   повышение профессионального уровня педагогического коллектива по проблемам коррекционной работы с учащимися с ограниченными возможностями здоровья.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143116"/>
            <a:ext cx="78581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Спасибо за внимание</a:t>
            </a:r>
            <a:endParaRPr lang="ru-RU" sz="6600" b="1" cap="all" dirty="0">
              <a:ln/>
              <a:solidFill>
                <a:schemeClr val="accent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121442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3722" y="214290"/>
            <a:ext cx="71502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Содержание программы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3" name="Рисунок 2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-214338"/>
            <a:ext cx="1447777" cy="16330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1428736"/>
            <a:ext cx="8001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Пояснительная записка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- понятийный аппарат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- положения, лежащие в основе Программы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err="1" smtClean="0"/>
              <a:t>Теоретико</a:t>
            </a:r>
            <a:r>
              <a:rPr lang="ru-RU" dirty="0" smtClean="0"/>
              <a:t> – методологическая основа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Цели, задачи Программы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 Принципы коррекционной работы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 Направления работы. Содержание модулей Программы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 Механизмы реализации Программы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 Этапы реализации Программы (ежегодная цикличность)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 Содержание Программы коррекционной работы. Структура </a:t>
            </a:r>
            <a:r>
              <a:rPr lang="ru-RU" dirty="0" err="1" smtClean="0"/>
              <a:t>психолого</a:t>
            </a:r>
            <a:r>
              <a:rPr lang="ru-RU" dirty="0" smtClean="0"/>
              <a:t> – </a:t>
            </a:r>
            <a:r>
              <a:rPr lang="ru-RU" dirty="0" err="1" smtClean="0"/>
              <a:t>медико</a:t>
            </a:r>
            <a:r>
              <a:rPr lang="ru-RU" dirty="0" smtClean="0"/>
              <a:t> – педагогического сопровождения обучающихся с ОВЗ</a:t>
            </a:r>
          </a:p>
          <a:p>
            <a:r>
              <a:rPr lang="ru-RU" dirty="0" smtClean="0"/>
              <a:t>      - направления работы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- задачи каждого направления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- содержание и формы работы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-  ожидаемые результаты работы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 Условия реализации Программы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 Ожидаемые результаты внедрения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8022" y="214290"/>
            <a:ext cx="52043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основа программы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-214338"/>
            <a:ext cx="1447777" cy="16330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357298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Программа коррекционной работы составлена: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соответствии с требованиями ФГОС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на основе примерной образовательной программы основной школы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учетом опыта работы образовательного учреждения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учетом программно – методического, кадрового и материально-технического обеспечения школы.</a:t>
            </a:r>
          </a:p>
          <a:p>
            <a:pPr algn="just"/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Программа направлена на создание системы комплексной помощи детям с ограниченными возможностями здоровья в освоении основной образовательной программы основного общего образования.</a:t>
            </a:r>
          </a:p>
          <a:p>
            <a:endParaRPr lang="ru-RU" b="1" u="sng" dirty="0">
              <a:solidFill>
                <a:srgbClr val="002060"/>
              </a:solidFill>
            </a:endParaRPr>
          </a:p>
          <a:p>
            <a:pPr algn="just"/>
            <a:r>
              <a:rPr lang="ru-RU" sz="1600" b="1" i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Основу</a:t>
            </a:r>
            <a:r>
              <a:rPr lang="ru-RU" sz="1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программы </a:t>
            </a:r>
            <a:r>
              <a:rPr lang="ru-RU" sz="1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составляют </a:t>
            </a:r>
            <a:r>
              <a:rPr lang="ru-RU" sz="1600" b="1" i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принципиальные положения</a:t>
            </a:r>
            <a:r>
              <a:rPr lang="ru-RU" sz="1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во-первых, коррекционная работа включается во все направления деятельности образовательного учреждения;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во-вторых, содержание коррекционной работы – это программа оптимальной педагогической, психологической и медицинской поддержки и сопровождения обучающихся, направленные на преодоление и ослабление недостатков психического и физического развития обучающихся с ограниченными возможностями здоровья.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8022" y="214290"/>
            <a:ext cx="56225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ПОНЯТИЙНЫЙ АППАРАТ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-285776"/>
            <a:ext cx="1447777" cy="16330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1214422"/>
            <a:ext cx="835824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 с ограниченными возможностями здоровья (ОВЗ) -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дети, состояние здоровья которых препятствует освоению образовательных программ вне специальных условий обучения и воспитания.</a:t>
            </a:r>
          </a:p>
          <a:p>
            <a:r>
              <a:rPr lang="ru-RU" sz="16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Категории детей с ОВЗ (по классификации В.А. Лапшина и </a:t>
            </a:r>
            <a:r>
              <a:rPr lang="ru-RU" sz="16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Б.П.Пузанова</a:t>
            </a:r>
            <a:r>
              <a:rPr lang="ru-RU" sz="16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с нарушением слуха (глухие, слабослышащие, позднооглохшие)</a:t>
            </a:r>
          </a:p>
          <a:p>
            <a:pPr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с нарушением зрения (слепые, слабовидящие)</a:t>
            </a:r>
          </a:p>
          <a:p>
            <a:pPr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с нарушением речи</a:t>
            </a:r>
          </a:p>
          <a:p>
            <a:pPr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с нарушением опорно-двигательного аппарата</a:t>
            </a:r>
          </a:p>
          <a:p>
            <a:pPr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с умственной отсталостью</a:t>
            </a:r>
          </a:p>
          <a:p>
            <a:pPr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с задержкой психического развития</a:t>
            </a:r>
          </a:p>
          <a:p>
            <a:pPr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с нарушением поведения и общения</a:t>
            </a:r>
          </a:p>
          <a:p>
            <a:pPr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дети с комплексными нарушениями психофизического развития, с так называемыми сложными дефектами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1400" b="1" i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 приложении к программе представлены психолого-педагогическая характеристика категорий детей с ОВЗ и основные требуемые условия обучения, воспитания и развития</a:t>
            </a:r>
            <a:endParaRPr lang="ru-RU" sz="1400" b="1" i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i="1" dirty="0">
                <a:latin typeface="Arial" pitchFamily="34" charset="0"/>
                <a:cs typeface="Arial" pitchFamily="34" charset="0"/>
              </a:rPr>
              <a:t>В зависимости от характера нарушения одни дефекты могут полностью преодолеваться в процессе развития, обучения и воспитания ребенка (например, у детей третьей и шестой групп), другие лишь сглаживаться, а некоторые только компенсироваться. Сложность и характер нарушения нормального развития ребенка определяют особенности формирования у него необходимых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УУД,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а также различные формы педагогической работы с ним.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14290"/>
            <a:ext cx="7966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ТЕОРЕТИКО-МЕТОДОЛОГИЧЕСКАЯ ОСНОВА ПРОГРАММЫ</a:t>
            </a:r>
            <a:r>
              <a:rPr lang="ru-RU" sz="40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: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8596" y="1214422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>
                <a:latin typeface="+mn-lt"/>
                <a:cs typeface="Arial" pitchFamily="34" charset="0"/>
              </a:rPr>
              <a:t>Теоретико-методологической основой </a:t>
            </a:r>
            <a:r>
              <a:rPr lang="ru-RU" sz="2000" dirty="0">
                <a:latin typeface="+mn-lt"/>
                <a:cs typeface="Arial" pitchFamily="34" charset="0"/>
              </a:rPr>
              <a:t>Программы является взаимосвязь трех подходов</a:t>
            </a:r>
            <a:r>
              <a:rPr lang="ru-RU" sz="2000" dirty="0" smtClean="0">
                <a:latin typeface="+mn-lt"/>
                <a:cs typeface="Arial" pitchFamily="34" charset="0"/>
              </a:rPr>
              <a:t>:</a:t>
            </a:r>
          </a:p>
          <a:p>
            <a:endParaRPr lang="ru-RU" sz="2000" dirty="0">
              <a:latin typeface="+mn-lt"/>
              <a:cs typeface="Arial" pitchFamily="34" charset="0"/>
            </a:endParaRPr>
          </a:p>
          <a:p>
            <a:pPr lvl="0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-  нейропсихологического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, </a:t>
            </a:r>
            <a:r>
              <a:rPr lang="ru-RU" sz="2000" dirty="0">
                <a:latin typeface="+mn-lt"/>
                <a:cs typeface="Arial" pitchFamily="34" charset="0"/>
              </a:rPr>
              <a:t>выявляющего причины, лежащие в основе школьных трудностей;</a:t>
            </a:r>
          </a:p>
          <a:p>
            <a:pPr lvl="0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 - комплексного</a:t>
            </a:r>
            <a:r>
              <a:rPr lang="ru-RU" sz="2000" dirty="0">
                <a:latin typeface="+mn-lt"/>
                <a:cs typeface="Arial" pitchFamily="34" charset="0"/>
              </a:rPr>
              <a:t>, обеспечивающего учет </a:t>
            </a:r>
            <a:r>
              <a:rPr lang="ru-RU" sz="2000" dirty="0" err="1">
                <a:latin typeface="+mn-lt"/>
                <a:cs typeface="Arial" pitchFamily="34" charset="0"/>
              </a:rPr>
              <a:t>медико-психолго-педагогических</a:t>
            </a:r>
            <a:r>
              <a:rPr lang="ru-RU" sz="2000" dirty="0">
                <a:latin typeface="+mn-lt"/>
                <a:cs typeface="Arial" pitchFamily="34" charset="0"/>
              </a:rPr>
              <a:t> знаний об обучающихся;</a:t>
            </a:r>
          </a:p>
          <a:p>
            <a:pPr lvl="0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-  междисциплинарного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, </a:t>
            </a:r>
            <a:r>
              <a:rPr lang="ru-RU" sz="2000" dirty="0">
                <a:latin typeface="+mn-lt"/>
                <a:cs typeface="Arial" pitchFamily="34" charset="0"/>
              </a:rPr>
              <a:t>позволяющего осуществить совместно-распределенную деятельность специалистов, сопровождающих развитие ребенка. Эта деятельность отражает, с одной стороны, специфику решения задач коррекции нарушенного развития детей с конкретным содержанием профессиональной работы медицинских работников, педагогов, психологов, коррекционных специалистов (в т.ч. учителей-логопедов, тифлопедагогов), а с другой – интеграцию действий формирующегося коллективного субъекта этого процесса (от осознания необходимости совместных действий к развитому сотрудничеству). </a:t>
            </a:r>
          </a:p>
          <a:p>
            <a:r>
              <a:rPr lang="ru-RU" sz="1400" dirty="0"/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7836" y="214290"/>
            <a:ext cx="47044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Цели программы: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85776"/>
            <a:ext cx="1447777" cy="16330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1211033"/>
            <a:ext cx="8286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соответствии с ФГОС ООО</a:t>
            </a:r>
          </a:p>
          <a:p>
            <a:endParaRPr lang="ru-RU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Цели программы:</a:t>
            </a: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оказание комплексной психолого-социально-педагогической помощи и поддержки обучающимся с ограниченными возможностями здоровья и их родителям (законным представителям);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- осуществление коррекции недостатков в физическом и (или) психическом развитии обучающихся ограниченными возможностями здоровья при освоении основных и дополнительных общеобразовательных программ основного общего образования, дополнительных образовательных программ. 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Приоритетными направлениями программы на этапе основного общего образования становятся формирование социальной компетентности обучающихся с ограниченными возможностями здоровья, развитие адаптивных способностей личности для самореализации в обществе.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2519" y="214290"/>
            <a:ext cx="52713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задачи программы: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85776"/>
            <a:ext cx="1447777" cy="16330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1211033"/>
            <a:ext cx="83582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 соответствии с ФГОС ООО:</a:t>
            </a:r>
          </a:p>
          <a:p>
            <a:r>
              <a:rPr lang="ru-RU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1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своевременное выявление детей с трудностями адаптации, обусловленными ограниченными возможностями здоровья;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определение особых образовательных потребностей детей с ограниченными возможностями здоровья;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определение особенностей организации образовательного процесса и условий интеграции для рассматриваемой категории детей с учетом индивидуальных и личностных особенностей каждого ребенка, структурой и степенью выраженности нарушения;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осуществление индивидуально ориентированной </a:t>
            </a:r>
            <a:r>
              <a:rPr lang="ru-RU" sz="1300" dirty="0" err="1">
                <a:latin typeface="+mj-lt"/>
                <a:cs typeface="Arial" pitchFamily="34" charset="0"/>
              </a:rPr>
              <a:t>социально-психолого-педагогической</a:t>
            </a:r>
            <a:r>
              <a:rPr lang="ru-RU" sz="1300" dirty="0">
                <a:latin typeface="+mj-lt"/>
                <a:cs typeface="Arial" pitchFamily="34" charset="0"/>
              </a:rPr>
              <a:t> и медицинской помощи обучающимся с ограниченными возможностями здоровья с учетом особенностей психического и (или) физического развития, индивидуальных возможностей детей;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разработка и реализация индивидуальных программ, учебных планов, организация индивидуальных и  (или) групповых занятий;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обеспечение возможности воспитания и обучения по дополнительным образовательным программам социально-педагогической и других направленностей, получение дополнительных образовательных коррекционных услуг;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формирование у обучающихся зрелых личностных установок, способствующих оптимальной адаптации в условиях реальной жизненной ситуации;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расширение адаптивных возможностей личности, определяющих готовность к решению доступных проблем в различных сферах жизнедеятельности;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развитие коммуникативной компетенции, форм и навыков конструктивного личностного общения в группе сверстников;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реализация комплексной системы мероприятий по социальной адаптации и профессиональной ориентации обучающихся с ограниченными возможностями здоровья;</a:t>
            </a:r>
          </a:p>
          <a:p>
            <a:pPr lvl="0">
              <a:buFont typeface="Wingdings" pitchFamily="2" charset="2"/>
              <a:buChar char="ü"/>
            </a:pPr>
            <a:r>
              <a:rPr lang="ru-RU" sz="1300" dirty="0">
                <a:latin typeface="+mj-lt"/>
                <a:cs typeface="Arial" pitchFamily="34" charset="0"/>
              </a:rPr>
              <a:t> оказание консультативной и методической помощи родителям (законным представителям) детей с ограниченными возможностями здоровья по медицинским, социальным, правовым и другим вопросам.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14290"/>
            <a:ext cx="68260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СОДЕРЖАНИЕ ПРОГРАММЫ ОПРЕДЕЛЯЮТ </a:t>
            </a:r>
            <a:r>
              <a:rPr lang="ru-RU" sz="4000" b="1" cap="all" spc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ПРИНЦИПЫ:</a:t>
            </a:r>
            <a:endParaRPr lang="ru-RU" sz="4000" b="1" cap="all" spc="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Рисунок 4" descr="Новый рисуно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285776"/>
            <a:ext cx="1447777" cy="163309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5720" y="1214422"/>
            <a:ext cx="857256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принцип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преемственности.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Данный принцип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обеспечивает создание единого образовательного пространства при переходе от начального общего образования к основному общему образованию. Способствует достижению личностных,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метапредметных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предметных результатов освоения основной образовательной программы основного общего образования, необходимых обучающимся с ограниченными возможностями здоровья для продолжения образования. Кроме того, учет принципа обеспечивает связь программы коррекционной работы с другими разделами программы основного общего образования: программой развития универсальных учебных действий у обучающихся на ступени основного общего образования, программой профессиональной ориентации обучающихся на ступени основного общего образования, программой формирования и развития ИКТ-компетентности обучающихся, программой социальной деятельности обучающихся;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принцип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соблюдения интересов ребенка.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Принцип определяет позицию специалиста, который призван решать проблему ребёнка с максимальной пользой и в интересах обучающегося;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принцип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системности.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Обеспечивает единство диагностики, коррекции и развития, т.е. системный подход к анализу особенностей развития и коррекции нарушений детей с ограниченными возможностями здоровья, а также всесторонний многоуровневый подход специалистов различного профиля, взаимодействие и согласованность их действий в решении проблем ребенка; активность в данном процессе всех участников образовательного процесса;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принцип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непрерывности.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Гарантирует ребёнку и его родителям (законным представителям) непрерывность помощи до полного решения проблемы или определения подхода к ее решению;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принцип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вариативности.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Предполагает создание вариативных условий для получения образования детьми, имеющими различные недостатки в физическом и (или) психическом развитии;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принцип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рекомендательного характера оказания помощи.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Обеспечивает соблюдение гарантированных законодательством прав родителей (законных представителей) детей с ограниченными возможностями здоровья выбирать формы получения детьми образования, формы обучения, защищать законные права и интересы детей, включая обязательное согласование с родителями (законными представителями) вопроса о направлении (переводе) детей с ограниченными возможностями здоровья в специальные (коррекционные) классы.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2791</Words>
  <Application>Microsoft Office PowerPoint</Application>
  <PresentationFormat>Экран (4:3)</PresentationFormat>
  <Paragraphs>287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ПК</cp:lastModifiedBy>
  <cp:revision>55</cp:revision>
  <dcterms:created xsi:type="dcterms:W3CDTF">2012-05-08T20:01:29Z</dcterms:created>
  <dcterms:modified xsi:type="dcterms:W3CDTF">2013-12-17T17:36:52Z</dcterms:modified>
</cp:coreProperties>
</file>