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5"/>
  </p:notesMasterIdLst>
  <p:sldIdLst>
    <p:sldId id="399" r:id="rId3"/>
    <p:sldId id="268" r:id="rId4"/>
    <p:sldId id="269" r:id="rId5"/>
    <p:sldId id="400" r:id="rId6"/>
    <p:sldId id="401" r:id="rId7"/>
    <p:sldId id="402" r:id="rId8"/>
    <p:sldId id="404" r:id="rId9"/>
    <p:sldId id="408" r:id="rId10"/>
    <p:sldId id="405" r:id="rId11"/>
    <p:sldId id="389" r:id="rId12"/>
    <p:sldId id="406" r:id="rId13"/>
    <p:sldId id="34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CCFF"/>
    <a:srgbClr val="C8FBC5"/>
    <a:srgbClr val="FFFF99"/>
    <a:srgbClr val="CCFFCC"/>
    <a:srgbClr val="E7F4F5"/>
    <a:srgbClr val="FFFFFF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CC8801D-758B-4202-AB33-8B4E34C7E9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6505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BBE8F-D36C-4BBC-A608-8ACF5A1EE1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F392-D288-43EF-974C-DC0B95B5EE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66D86-A5DD-4B36-9937-9C689CA4BB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B8F73-03BD-42A5-ADA3-9C089EF809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A4CAF-39BE-47CB-ACF2-4C6B99F1F9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0289-5E94-48D2-BF9E-1152BF853245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F828938-4ACA-4D44-9F5D-87E6A08AABE9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01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66BF-6813-44C5-A899-9A8379C5907A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43DE8-6F8A-44B2-B4B8-CA83D7138842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48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7CABE-5019-47B4-98C6-1A447EEA15AF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7A24910-C924-4AB3-B335-BCE237150957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51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D9AC1-8760-4135-B82D-AB4FC99BA56F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D6BE-4651-4EBB-B21D-39B1E3A5AAC4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34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3F4C-AFCC-4629-B62F-811EA78E72A1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8861FD-0BCB-4488-A0BF-C26FD6C174D2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1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99EC3-68E1-40DF-A92B-EEF44612FDEE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2BB5B-59F9-4FD6-96E3-49FB3773B2B6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4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0DCCE-E609-4B17-A3ED-B3F57F3B24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C15E-8D8C-4458-8313-F2C46C6A9D04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EDB531-2D1C-40DD-BE0B-C5FAE71BC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97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BD68D5B-A0C7-48DF-856F-BBB5378DFC04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48FA-8A00-408C-AA0E-89152DF6F199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93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2C70-6BD8-4576-82EB-D90191F6F898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63078-916F-436F-BF8B-9CC5D4E0ABA3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817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588D7-ACA3-437E-AF68-24529A827650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80B3-50AA-4073-8CEA-2BDA49F80D6C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52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D282B-909F-4D16-8D22-C3D71A9E9309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AD45-DFDA-4078-8540-67DEE3514091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291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684F7-54B7-4E7C-9465-8241149053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17685-E14F-43BA-996B-734C48208E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1B403-7EBC-43BB-A5C5-87CF30C91A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A4D7-F60B-4CFD-A8F1-4F61C3146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845A2-084A-4623-9BAC-485ADCDF6C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73B30-4A0E-4679-9E1A-E5E552DA99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1EAD3-4BBF-4F31-A9DA-311B2BC01C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B06D201-FF8D-4B44-98EA-321702433F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FC138BD-60F0-44E0-B6E3-4A07A6138D60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59AEF3-9FF5-44BE-8D6E-0548E0D36974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08828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abunovagcro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ru-RU" sz="2800" dirty="0" smtClean="0"/>
              <a:t>Городской центр развития образования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2895600"/>
          </a:xfrm>
        </p:spPr>
        <p:txBody>
          <a:bodyPr/>
          <a:lstStyle/>
          <a:p>
            <a:r>
              <a:rPr lang="en-US" altLang="ru-RU" sz="3600" b="1" dirty="0">
                <a:solidFill>
                  <a:srgbClr val="C00000"/>
                </a:solidFill>
              </a:rPr>
              <a:t>C</a:t>
            </a:r>
            <a:r>
              <a:rPr lang="ru-RU" altLang="ru-RU" sz="3600" b="1" dirty="0" err="1">
                <a:solidFill>
                  <a:srgbClr val="C00000"/>
                </a:solidFill>
              </a:rPr>
              <a:t>хема</a:t>
            </a:r>
            <a:r>
              <a:rPr lang="ru-RU" altLang="ru-RU" sz="3600" b="1" dirty="0">
                <a:solidFill>
                  <a:srgbClr val="C00000"/>
                </a:solidFill>
              </a:rPr>
              <a:t> проектирования основной образовательной программы</a:t>
            </a:r>
            <a:br>
              <a:rPr lang="ru-RU" altLang="ru-RU" sz="3600" b="1" dirty="0">
                <a:solidFill>
                  <a:srgbClr val="C0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444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Уровни усвоения учебной информации </a:t>
            </a:r>
            <a:r>
              <a:rPr lang="ru-RU" sz="3100" dirty="0" err="1" smtClean="0">
                <a:solidFill>
                  <a:schemeClr val="tx1"/>
                </a:solidFill>
              </a:rPr>
              <a:t>В.П.Беспалько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>
                <a:solidFill>
                  <a:schemeClr val="tx1"/>
                </a:solidFill>
              </a:rPr>
              <a:t>1989</a:t>
            </a: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990600"/>
            <a:ext cx="7391400" cy="3367088"/>
          </a:xfr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5257800"/>
            <a:ext cx="2362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Знать/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понимать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6600" y="52578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Знать/понимать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Уметь применять на практике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24600" y="5257800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Профессиональная </a:t>
            </a:r>
            <a:r>
              <a:rPr lang="ru-RU" sz="2000" b="1" dirty="0" err="1">
                <a:solidFill>
                  <a:schemeClr val="tx1"/>
                </a:solidFill>
              </a:rPr>
              <a:t>кометенция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00200" y="4572000"/>
            <a:ext cx="548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Этапы формирования профессиональной компетенции учителя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743200" y="5943600"/>
            <a:ext cx="533400" cy="152400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867400" y="5943600"/>
            <a:ext cx="457200" cy="152400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Критерии оценки ООП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/>
              <a:t>Реализация общих подходов к разработке ООП: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обязательной части и части, формируемой участниками образовательных отношений ( в соотношении: 70/30.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целостность программы, соответствующая требованиям ФГОС соответствующей ступени.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и содержательная направленность документа на достижение результатов ФГОС.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Успешность разработки целевого раздела программы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пояснительной записки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планируемых результатов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Разработанность системы оценки достижения планируемых результатов освоения ООП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 раздела содержания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301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eaLnBrk="1" hangingPunct="1">
              <a:buFontTx/>
              <a:buNone/>
            </a:pPr>
            <a:endParaRPr lang="ru-RU" altLang="ru-RU" b="1" dirty="0" smtClean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ru-RU" altLang="ru-RU" b="1" dirty="0" smtClean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buFontTx/>
              <a:buNone/>
            </a:pPr>
            <a:r>
              <a:rPr lang="ru-RU" altLang="ru-RU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В РАБОТЕ</a:t>
            </a:r>
            <a:r>
              <a:rPr lang="ru-RU" altLang="ru-RU" b="1" dirty="0" smtClean="0">
                <a:solidFill>
                  <a:srgbClr val="CC3300"/>
                </a:solidFill>
              </a:rPr>
              <a:t>!</a:t>
            </a:r>
          </a:p>
          <a:p>
            <a:pPr algn="r" eaLnBrk="1" hangingPunct="1">
              <a:buFontTx/>
              <a:buNone/>
            </a:pPr>
            <a:endParaRPr lang="ru-RU" altLang="ru-RU" b="1" dirty="0">
              <a:solidFill>
                <a:srgbClr val="CC3300"/>
              </a:solidFill>
            </a:endParaRPr>
          </a:p>
          <a:p>
            <a:pPr algn="r" eaLnBrk="1" hangingPunct="1">
              <a:buFontTx/>
              <a:buNone/>
            </a:pPr>
            <a:r>
              <a:rPr lang="en-US" altLang="ru-RU" b="1" dirty="0" smtClean="0">
                <a:solidFill>
                  <a:srgbClr val="CC3300"/>
                </a:solidFill>
                <a:hlinkClick r:id="rId2"/>
              </a:rPr>
              <a:t>tabunovagcro@yandex.ru</a:t>
            </a:r>
            <a:endParaRPr lang="en-US" altLang="ru-RU" b="1" dirty="0" smtClean="0">
              <a:solidFill>
                <a:srgbClr val="CC3300"/>
              </a:solidFill>
            </a:endParaRPr>
          </a:p>
          <a:p>
            <a:pPr algn="r" eaLnBrk="1" hangingPunct="1">
              <a:buFontTx/>
              <a:buNone/>
            </a:pPr>
            <a:r>
              <a:rPr lang="ru-RU" altLang="ru-RU" b="1" dirty="0" smtClean="0">
                <a:solidFill>
                  <a:srgbClr val="CC3300"/>
                </a:solidFill>
              </a:rPr>
              <a:t>Тел.: 40-96-80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b="1" dirty="0" smtClean="0">
                <a:solidFill>
                  <a:srgbClr val="CC3300"/>
                </a:solidFill>
              </a:rPr>
              <a:t>Структура ООП ООО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ru-RU" altLang="ru-RU" sz="3600" b="1" dirty="0" smtClean="0"/>
              <a:t>	</a:t>
            </a:r>
            <a:r>
              <a:rPr lang="ru-RU" sz="24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Целевой раздел:</a:t>
            </a:r>
            <a:r>
              <a:rPr lang="ru-RU" sz="2400" b="1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пояснительная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записка, планируемые результаты, система оценки достижения планируемых результатов освоения ООП);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ru-RU" sz="24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Содержательный раздел: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программа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развития УУД (программа формирования </a:t>
            </a:r>
            <a:r>
              <a:rPr lang="ru-RU" sz="2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общеучебных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умений и навыков), программа отдельных учебных предметов, курсов, программа воспитания и социализации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обучающихся, программа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коррекционной работы);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Организационный </a:t>
            </a:r>
            <a:r>
              <a:rPr lang="ru-RU" sz="24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раздел: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учебный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план, система условий реализации ООП в соответствии с требованиями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ФГОС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rgbClr val="FF0000"/>
                </a:solidFill>
              </a:rPr>
              <a:t>Проектирование ООП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 eaLnBrk="1" hangingPunct="1">
              <a:buNone/>
            </a:pPr>
            <a:endParaRPr lang="ru-RU" altLang="ru-RU" sz="28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69370"/>
              </p:ext>
            </p:extLst>
          </p:nvPr>
        </p:nvGraphicFramePr>
        <p:xfrm>
          <a:off x="685800" y="1397000"/>
          <a:ext cx="7924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развития</a:t>
                      </a:r>
                    </a:p>
                    <a:p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Паспорт. Информационная справка</a:t>
                      </a:r>
                      <a:endParaRPr lang="ru-RU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</a:t>
                      </a:r>
                    </a:p>
                    <a:p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записка</a:t>
                      </a:r>
                      <a:endParaRPr lang="ru-RU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информация об  ОУ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Введение. Цели и задачи реализации ООП. Состав участников образовательного процесса (образовательных отношений)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проектирования, имеющиеся достижения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характеристика ООП. Принципы и подходы к формированию ООП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Ресурсное обеспечение. Общая характеристика </a:t>
                      </a:r>
                      <a:r>
                        <a:rPr lang="ru-RU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управления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описание организации внеурочной деятельности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 (модель выпускника разных ступеней образования)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 реализации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Ценностные основания развития ОУ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Принципы(требования) и подходы к формированию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763000" cy="868362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rgbClr val="FF0000"/>
                </a:solidFill>
              </a:rPr>
              <a:t>Проектирование ООП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(продолжение)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</a:pPr>
            <a:endParaRPr lang="ru-RU" altLang="ru-RU" sz="28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933090"/>
              </p:ext>
            </p:extLst>
          </p:nvPr>
        </p:nvGraphicFramePr>
        <p:xfrm>
          <a:off x="685800" y="1397000"/>
          <a:ext cx="79248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Концепция- модель выпускника разных ступеней образования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освоения ООП соответствующей ступени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Концепция- критерии, показатели, индикаторы эффективности реализации документа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ООП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Проблемно-ориентированный анализ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Концепция-модель образовательных маршрутов и траекторий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план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внеурочной деятельности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Концепция-воспитательная система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 раздел-программа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развития УУД, программы отдельных учебных предметов, курсов; программа воспитания и социализации, программа коррекционной работы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38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Состав рабочих групп по разработке документов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513346"/>
              </p:ext>
            </p:extLst>
          </p:nvPr>
        </p:nvGraphicFramePr>
        <p:xfrm>
          <a:off x="457200" y="1676400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Программа развития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ООП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Директор школы (руководитель группы);</a:t>
                      </a:r>
                    </a:p>
                    <a:p>
                      <a:r>
                        <a:rPr lang="ru-RU" dirty="0" smtClean="0"/>
                        <a:t>Зам. директора по УВР, ВР, руководитель методического совета;</a:t>
                      </a:r>
                    </a:p>
                    <a:p>
                      <a:r>
                        <a:rPr lang="ru-RU" dirty="0" smtClean="0"/>
                        <a:t>Руководители ШМО;</a:t>
                      </a:r>
                    </a:p>
                    <a:p>
                      <a:r>
                        <a:rPr lang="ru-RU" dirty="0" smtClean="0"/>
                        <a:t>Педагог-психолог,</a:t>
                      </a:r>
                    </a:p>
                    <a:p>
                      <a:r>
                        <a:rPr lang="ru-RU" dirty="0" smtClean="0"/>
                        <a:t>Социальный педагог;</a:t>
                      </a:r>
                    </a:p>
                    <a:p>
                      <a:r>
                        <a:rPr lang="ru-RU" dirty="0" smtClean="0"/>
                        <a:t>Представители общественности;</a:t>
                      </a:r>
                    </a:p>
                    <a:p>
                      <a:r>
                        <a:rPr lang="ru-RU" dirty="0" smtClean="0"/>
                        <a:t>Научный руководитель (консультант)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 (руководитель группы);</a:t>
                      </a:r>
                    </a:p>
                    <a:p>
                      <a:r>
                        <a:rPr lang="ru-RU" dirty="0" smtClean="0"/>
                        <a:t>педагоги начальной и основной школы;</a:t>
                      </a:r>
                    </a:p>
                    <a:p>
                      <a:r>
                        <a:rPr lang="ru-RU" dirty="0" smtClean="0"/>
                        <a:t>Педагог-психолог, социальный педагог;</a:t>
                      </a:r>
                      <a:r>
                        <a:rPr lang="ru-RU" baseline="0" dirty="0" smtClean="0"/>
                        <a:t> представители учреждений дополнительного образования детей;</a:t>
                      </a:r>
                    </a:p>
                    <a:p>
                      <a:r>
                        <a:rPr lang="ru-RU" baseline="0" dirty="0" smtClean="0"/>
                        <a:t>Представители общественности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66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Внутренняя и внешняя экспертиза документов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958194"/>
              </p:ext>
            </p:extLst>
          </p:nvPr>
        </p:nvGraphicFramePr>
        <p:xfrm>
          <a:off x="457200" y="1600200"/>
          <a:ext cx="8229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Программа развития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ООП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Проведение внутренней экспертизы ( с приглашением общественности и научного консультанта).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Проведение внутренней экспертизы ( с обязательным участием педагогов соответствующей ступени образования)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2.Обсуждение материалов на заседании </a:t>
                      </a:r>
                      <a:r>
                        <a:rPr lang="ru-RU" i="1" dirty="0" smtClean="0"/>
                        <a:t>педагогического совета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Обсуждение ООП на заседании педагогического совета (согласно уставу)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0" dirty="0" smtClean="0"/>
                        <a:t>3.Утверждение документа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3.Утверждение документа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4. Согласование документа с учредителем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4.Передача программы на независимую внешнюю экспертизу ( в случае целесообразности)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5. Передача программы на независимую внешнюю экспертизу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47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Управленческие действия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dirty="0" smtClean="0"/>
              <a:t>Планирование</a:t>
            </a:r>
          </a:p>
          <a:p>
            <a:r>
              <a:rPr lang="ru-RU" dirty="0" smtClean="0"/>
              <a:t>Организация</a:t>
            </a:r>
          </a:p>
          <a:p>
            <a:r>
              <a:rPr lang="ru-RU" dirty="0" smtClean="0"/>
              <a:t>Руководство</a:t>
            </a:r>
          </a:p>
          <a:p>
            <a:r>
              <a:rPr lang="ru-RU" dirty="0" smtClean="0"/>
              <a:t>Контроль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37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642938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   ПОДГОТОВКИ    ООП ООО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725471"/>
              </p:ext>
            </p:extLst>
          </p:nvPr>
        </p:nvGraphicFramePr>
        <p:xfrm>
          <a:off x="142875" y="1571625"/>
          <a:ext cx="8858251" cy="524986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072188"/>
                <a:gridCol w="2786063"/>
              </a:tblGrid>
              <a:tr h="6400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Разделы программы</a:t>
                      </a:r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Сроки предоставления</a:t>
                      </a:r>
                      <a:endParaRPr lang="ru-RU" sz="1800" dirty="0"/>
                    </a:p>
                  </a:txBody>
                  <a:tcPr marL="91439" marR="91439"/>
                </a:tc>
              </a:tr>
              <a:tr h="914402">
                <a:tc>
                  <a:txBody>
                    <a:bodyPr/>
                    <a:lstStyle/>
                    <a:p>
                      <a:pPr marL="269875" indent="-182563" eaLnBrk="1" fontAlgn="auto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dirty="0" smtClean="0"/>
                        <a:t>Пояснительная записка</a:t>
                      </a:r>
                    </a:p>
                    <a:p>
                      <a:pPr marL="269875" indent="-182563" eaLnBrk="1" fontAlgn="auto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dirty="0" smtClean="0"/>
                        <a:t>Планируемые результаты  освоения основной образовательной  программы ООО</a:t>
                      </a:r>
                      <a:endParaRPr lang="ru-RU" sz="1800" dirty="0" smtClean="0">
                        <a:latin typeface="Arial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ноябрь-декабрь</a:t>
                      </a:r>
                      <a:endParaRPr lang="ru-RU" sz="1800" dirty="0"/>
                    </a:p>
                  </a:txBody>
                  <a:tcPr marL="91439" marR="91439"/>
                </a:tc>
              </a:tr>
              <a:tr h="914402">
                <a:tc>
                  <a:txBody>
                    <a:bodyPr/>
                    <a:lstStyle/>
                    <a:p>
                      <a:pPr marL="269875" indent="-182563" eaLnBrk="1" fontAlgn="auto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3525" algn="l"/>
                          <a:tab pos="354013" algn="l"/>
                        </a:tabLst>
                        <a:defRPr/>
                      </a:pPr>
                      <a:r>
                        <a:rPr lang="ru-RU" sz="1800" dirty="0" smtClean="0"/>
                        <a:t>Программа развития УУД на ступени основного общего образования</a:t>
                      </a:r>
                    </a:p>
                    <a:p>
                      <a:pPr marL="269875" indent="-182563" eaLnBrk="1" fontAlgn="auto" hangingPunct="1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3525" algn="l"/>
                          <a:tab pos="354013" algn="l"/>
                        </a:tabLst>
                        <a:defRPr/>
                      </a:pPr>
                      <a:r>
                        <a:rPr lang="ru-RU" sz="1800" dirty="0" smtClean="0"/>
                        <a:t>Программа отдельных учебных предметов, курсов</a:t>
                      </a:r>
                      <a:endParaRPr lang="ru-RU" sz="1800" dirty="0" smtClean="0">
                        <a:latin typeface="Arial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январь</a:t>
                      </a:r>
                      <a:endParaRPr lang="ru-RU" sz="1800" dirty="0"/>
                    </a:p>
                  </a:txBody>
                  <a:tcPr marL="91439" marR="91439"/>
                </a:tc>
              </a:tr>
              <a:tr h="914402">
                <a:tc>
                  <a:txBody>
                    <a:bodyPr/>
                    <a:lstStyle/>
                    <a:p>
                      <a:pPr marL="269875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/>
                        <a:t>Программа воспитания и социализации обучающихся</a:t>
                      </a:r>
                    </a:p>
                    <a:p>
                      <a:pPr marL="269875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/>
                        <a:t>Учебный план основного общего образования</a:t>
                      </a:r>
                      <a:endParaRPr lang="ru-RU" sz="1800" dirty="0" smtClean="0">
                        <a:latin typeface="Arial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февраль</a:t>
                      </a:r>
                      <a:endParaRPr lang="ru-RU" sz="1800" dirty="0"/>
                    </a:p>
                  </a:txBody>
                  <a:tcPr marL="91439" marR="91439"/>
                </a:tc>
              </a:tr>
              <a:tr h="961852">
                <a:tc>
                  <a:txBody>
                    <a:bodyPr/>
                    <a:lstStyle/>
                    <a:p>
                      <a:pPr marL="269875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/>
                        <a:t>Система оценки достижения планируемых результатов освоения ОП ООО</a:t>
                      </a:r>
                    </a:p>
                    <a:p>
                      <a:pPr marL="269875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/>
                        <a:t>Система условий реализации ООП</a:t>
                      </a:r>
                      <a:endParaRPr lang="ru-RU" sz="1800" dirty="0" smtClean="0">
                        <a:solidFill>
                          <a:srgbClr val="003399"/>
                        </a:solidFill>
                        <a:latin typeface="Arial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март</a:t>
                      </a:r>
                      <a:endParaRPr lang="ru-RU" sz="1800" dirty="0"/>
                    </a:p>
                  </a:txBody>
                  <a:tcPr marL="91439" marR="91439"/>
                </a:tc>
              </a:tr>
              <a:tr h="904724">
                <a:tc>
                  <a:txBody>
                    <a:bodyPr/>
                    <a:lstStyle/>
                    <a:p>
                      <a:pPr marL="269875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Итоговый продукт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конец</a:t>
                      </a:r>
                      <a:r>
                        <a:rPr lang="ru-RU" sz="1800" baseline="0" dirty="0" smtClean="0"/>
                        <a:t> марта-начало апреля</a:t>
                      </a:r>
                      <a:endParaRPr lang="ru-RU" sz="18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06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Режим функционирования образовательного учреждения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580458"/>
              </p:ext>
            </p:extLst>
          </p:nvPr>
        </p:nvGraphicFramePr>
        <p:xfrm>
          <a:off x="152400" y="1142999"/>
          <a:ext cx="8610600" cy="5614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922"/>
                <a:gridCol w="3667478"/>
                <a:gridCol w="2870200"/>
              </a:tblGrid>
              <a:tr h="61082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Управленческие действия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smtClean="0">
                          <a:solidFill>
                            <a:schemeClr val="tx1"/>
                          </a:solidFill>
                        </a:rPr>
                        <a:t>Функционирование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Развитие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2613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Планирование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Акцент делается на разработку ООП каждой ступени образования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Акцент- на прогнозирование результатов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439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Организация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Линейно-функциональное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управление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Подвижная структура управления (временные творческие группы)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96181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Руководство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Личностные и профессиональные отношения  выстраиваются в соответствии с функциональными обязанностями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Метод мотивации на развитие, изучаются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потенциальные возможности персонала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96181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Контроль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Осуществляется с учётом требований ФГОС в соответствии с программой оценки достижений планируемых результатов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Опережающий характер контроля, индивидуальная частота контроля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48926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ECFAF7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F4FCFA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ECFAF7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F4FCFA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567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Официальная</vt:lpstr>
      <vt:lpstr>Городской центр развития образования</vt:lpstr>
      <vt:lpstr>Структура ООП ООО</vt:lpstr>
      <vt:lpstr>Проектирование ООП</vt:lpstr>
      <vt:lpstr>Проектирование ООП (продолжение)</vt:lpstr>
      <vt:lpstr>Состав рабочих групп по разработке документов</vt:lpstr>
      <vt:lpstr>Внутренняя и внешняя экспертиза документов</vt:lpstr>
      <vt:lpstr>Управленческие действия</vt:lpstr>
      <vt:lpstr>СРОКИ    ПОДГОТОВКИ    ООП ООО</vt:lpstr>
      <vt:lpstr>Режим функционирования образовательного учреждения </vt:lpstr>
      <vt:lpstr>Уровни усвоения учебной информации В.П.Беспалько, 1989</vt:lpstr>
      <vt:lpstr>Критерии оценки ООП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User</cp:lastModifiedBy>
  <cp:revision>87</cp:revision>
  <cp:lastPrinted>1601-01-01T00:00:00Z</cp:lastPrinted>
  <dcterms:created xsi:type="dcterms:W3CDTF">1601-01-01T00:00:00Z</dcterms:created>
  <dcterms:modified xsi:type="dcterms:W3CDTF">2013-11-27T09:13:14Z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